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7562088" cy="10689336"/>
  <p:notesSz cx="10689336" cy="756208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2-1.png"/><Relationship Id="rId2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_BRANDED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lukaspc/Documents/GitHub/Environmentalreport codex copy/web/public/logo-favico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" y="283464"/>
            <a:ext cx="137160" cy="137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" y="310896"/>
            <a:ext cx="27432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environmentalreport.eu</a:t>
            </a:r>
            <a:endParaRPr lang="en-US" sz="900" dirty="0"/>
          </a:p>
        </p:txBody>
      </p:sp>
      <p:sp>
        <p:nvSpPr>
          <p:cNvPr id="4" name="Text 1"/>
          <p:cNvSpPr/>
          <p:nvPr/>
        </p:nvSpPr>
        <p:spPr>
          <a:xfrm>
            <a:off x="4160520" y="310896"/>
            <a:ext cx="283464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ESG-Offenlegungspaket für KMU Template</a:t>
            </a:r>
            <a:endParaRPr lang="en-US" sz="800" dirty="0"/>
          </a:p>
        </p:txBody>
      </p:sp>
      <p:sp>
        <p:nvSpPr>
          <p:cNvPr id="5" name="Shape 2"/>
          <p:cNvSpPr/>
          <p:nvPr/>
        </p:nvSpPr>
        <p:spPr>
          <a:xfrm>
            <a:off x="548640" y="10131552"/>
            <a:ext cx="6446520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pic>
        <p:nvPicPr>
          <p:cNvPr id="6" name="Image 1" descr="/Users/lukaspc/Documents/GitHub/Environmentalreport codex copy/web/public/logo-favicon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0149840"/>
            <a:ext cx="109728" cy="10972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13232" y="10158984"/>
            <a:ext cx="374904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Erstellt mit EnvironmentalReport.eu Tools</a:t>
            </a:r>
            <a:endParaRPr lang="en-US" sz="800" dirty="0"/>
          </a:p>
        </p:txBody>
      </p:sp>
      <p:sp>
        <p:nvSpPr>
          <p:cNvPr id="8" name="Text 4"/>
          <p:cNvSpPr/>
          <p:nvPr/>
        </p:nvSpPr>
        <p:spPr>
          <a:xfrm>
            <a:off x="3108960" y="10287000"/>
            <a:ext cx="3886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1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Dieses Dokument wird nicht als vollstandiger CSRD / ESRS Nachhaltigkeitsbericht dargestellt</a:t>
            </a:r>
            <a:endParaRPr lang="en-US" sz="7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859536"/>
            <a:ext cx="6446520" cy="2340864"/>
          </a:xfrm>
          <a:prstGeom prst="roundRect">
            <a:avLst>
              <a:gd name="adj" fmla="val 3125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86384" y="1060704"/>
            <a:ext cx="5943600" cy="9875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ESG-Offenlegungspaket für KMU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786384" y="2103120"/>
            <a:ext cx="594360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50" b="1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VSME Basic-ausgerichtet</a:t>
            </a:r>
            <a:endParaRPr lang="en-US" sz="1550" dirty="0"/>
          </a:p>
        </p:txBody>
      </p:sp>
      <p:sp>
        <p:nvSpPr>
          <p:cNvPr id="5" name="Shape 3"/>
          <p:cNvSpPr/>
          <p:nvPr/>
        </p:nvSpPr>
        <p:spPr>
          <a:xfrm>
            <a:off x="2377440" y="2359152"/>
            <a:ext cx="2788920" cy="0"/>
          </a:xfrm>
          <a:prstGeom prst="line">
            <a:avLst/>
          </a:prstGeom>
          <a:noFill/>
          <a:ln w="12700">
            <a:solidFill>
              <a:srgbClr val="B7DAF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86384" y="2414016"/>
            <a:ext cx="5943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2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Umwelt | Soziales | Governance</a:t>
            </a:r>
            <a:endParaRPr lang="en-US" sz="920" dirty="0"/>
          </a:p>
        </p:txBody>
      </p:sp>
      <p:sp>
        <p:nvSpPr>
          <p:cNvPr id="7" name="Shape 5"/>
          <p:cNvSpPr/>
          <p:nvPr/>
        </p:nvSpPr>
        <p:spPr>
          <a:xfrm>
            <a:off x="2377440" y="3401568"/>
            <a:ext cx="2788920" cy="1133856"/>
          </a:xfrm>
          <a:prstGeom prst="roundRect">
            <a:avLst>
              <a:gd name="adj" fmla="val 6452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2505456" y="3895344"/>
            <a:ext cx="2532888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6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Unternehmenslogo (optional)</a:t>
            </a:r>
            <a:endParaRPr lang="en-US" sz="860" dirty="0"/>
          </a:p>
        </p:txBody>
      </p:sp>
      <p:sp>
        <p:nvSpPr>
          <p:cNvPr id="9" name="Shape 7"/>
          <p:cNvSpPr/>
          <p:nvPr/>
        </p:nvSpPr>
        <p:spPr>
          <a:xfrm>
            <a:off x="896112" y="4773168"/>
            <a:ext cx="5751576" cy="1426464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60704" y="5010912"/>
            <a:ext cx="539496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Unternehmensname: _____________________________</a:t>
            </a:r>
            <a:endParaRPr lang="en-US" sz="920" dirty="0"/>
          </a:p>
        </p:txBody>
      </p:sp>
      <p:sp>
        <p:nvSpPr>
          <p:cNvPr id="11" name="Text 9"/>
          <p:cNvSpPr/>
          <p:nvPr/>
        </p:nvSpPr>
        <p:spPr>
          <a:xfrm>
            <a:off x="1060704" y="5303520"/>
            <a:ext cx="539496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Land: __________________________________________</a:t>
            </a:r>
            <a:endParaRPr lang="en-US" sz="920" dirty="0"/>
          </a:p>
        </p:txBody>
      </p:sp>
      <p:sp>
        <p:nvSpPr>
          <p:cNvPr id="12" name="Text 10"/>
          <p:cNvSpPr/>
          <p:nvPr/>
        </p:nvSpPr>
        <p:spPr>
          <a:xfrm>
            <a:off x="1060704" y="5596128"/>
            <a:ext cx="539496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Berichtsjahr: _________________________________</a:t>
            </a:r>
            <a:endParaRPr lang="en-US" sz="920" dirty="0"/>
          </a:p>
        </p:txBody>
      </p:sp>
      <p:sp>
        <p:nvSpPr>
          <p:cNvPr id="13" name="Text 11"/>
          <p:cNvSpPr/>
          <p:nvPr/>
        </p:nvSpPr>
        <p:spPr>
          <a:xfrm>
            <a:off x="1060704" y="5888736"/>
            <a:ext cx="539496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Datum: _________________________________________</a:t>
            </a:r>
            <a:endParaRPr lang="en-US" sz="920" dirty="0"/>
          </a:p>
        </p:txBody>
      </p:sp>
      <p:sp>
        <p:nvSpPr>
          <p:cNvPr id="14" name="Shape 12"/>
          <p:cNvSpPr/>
          <p:nvPr/>
        </p:nvSpPr>
        <p:spPr>
          <a:xfrm>
            <a:off x="896112" y="6419088"/>
            <a:ext cx="5751576" cy="1078992"/>
          </a:xfrm>
          <a:prstGeom prst="roundRect">
            <a:avLst>
              <a:gd name="adj" fmla="val 678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060704" y="6547104"/>
            <a:ext cx="219456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Enthaltene Dokumente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1060704" y="6803136"/>
            <a:ext cx="3840480" cy="5303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8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Umweltbericht</a:t>
            </a:r>
            <a:endParaRPr lang="en-US" sz="880" dirty="0"/>
          </a:p>
          <a:p>
            <a:pPr indent="0" marL="0">
              <a:buNone/>
            </a:pPr>
            <a:r>
              <a:rPr lang="en-US" sz="88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Offenlegung zu Sozialem und Governance</a:t>
            </a:r>
            <a:endParaRPr lang="en-US" sz="880" dirty="0"/>
          </a:p>
        </p:txBody>
      </p:sp>
      <p:sp>
        <p:nvSpPr>
          <p:cNvPr id="17" name="Shape 15"/>
          <p:cNvSpPr/>
          <p:nvPr/>
        </p:nvSpPr>
        <p:spPr>
          <a:xfrm>
            <a:off x="896112" y="7644384"/>
            <a:ext cx="5751576" cy="2139696"/>
          </a:xfrm>
          <a:prstGeom prst="roundRect">
            <a:avLst>
              <a:gd name="adj" fmla="val 3419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60704" y="7772400"/>
            <a:ext cx="18288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Hinweis zum Rahmen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1060704" y="7973568"/>
            <a:ext cx="5449824" cy="6766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Diese Offenlegung folgt einem vereinfachten Nachhaltigkeitsansatz für KMU im Einklang mit dem VSME-Basic-Rahmen.</a:t>
            </a:r>
            <a:endParaRPr lang="en-US" sz="820" dirty="0"/>
          </a:p>
        </p:txBody>
      </p:sp>
      <p:sp>
        <p:nvSpPr>
          <p:cNvPr id="20" name="Text 18"/>
          <p:cNvSpPr/>
          <p:nvPr/>
        </p:nvSpPr>
        <p:spPr>
          <a:xfrm>
            <a:off x="1060704" y="8705088"/>
            <a:ext cx="27432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Dieses Paket kann genutzt werden fur:</a:t>
            </a:r>
            <a:endParaRPr lang="en-US" sz="860" dirty="0"/>
          </a:p>
        </p:txBody>
      </p:sp>
      <p:sp>
        <p:nvSpPr>
          <p:cNvPr id="21" name="Text 19"/>
          <p:cNvSpPr/>
          <p:nvPr/>
        </p:nvSpPr>
        <p:spPr>
          <a:xfrm>
            <a:off x="1060704" y="8887968"/>
            <a:ext cx="5449824" cy="85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ESG-Screening von Lieferanten</a:t>
            </a:r>
            <a:endParaRPr lang="en-US" sz="820" dirty="0"/>
          </a:p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Nachhaltigkeitsprufungen von Banken</a:t>
            </a:r>
            <a:endParaRPr lang="en-US" sz="820" dirty="0"/>
          </a:p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Informationsanfragen von Investoren</a:t>
            </a:r>
            <a:endParaRPr lang="en-US" sz="820" dirty="0"/>
          </a:p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allgemeine Nachhaltigkeitstransparenz</a:t>
            </a:r>
            <a:endParaRPr lang="en-US" sz="8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64008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13232" y="786384"/>
            <a:ext cx="5943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VSME Basic ESG-Offenlegung für KMU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13232" y="1060704"/>
            <a:ext cx="6035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Lieferkettenfähiges Format mit vereinfachter, an VSME Basic ausgerichteter Terminologie.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48640" y="1719072"/>
            <a:ext cx="6446520" cy="914400"/>
          </a:xfrm>
          <a:prstGeom prst="roundRect">
            <a:avLst>
              <a:gd name="adj" fmla="val 8000"/>
            </a:avLst>
          </a:prstGeom>
          <a:solidFill>
            <a:srgbClr val="DFF3F1"/>
          </a:solidFill>
          <a:ln w="12700">
            <a:solidFill>
              <a:srgbClr val="A8E4DB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76656" y="1828800"/>
            <a:ext cx="16459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Zweck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676656" y="1993392"/>
            <a:ext cx="6172200" cy="4389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Diese Offenlegung bietet ein praktisches Format für KMU, um soziale und Governance-Informationen im Einklang mit VSME Basic und gängigen ESG-Screening-Erwartungen in der Lieferkette zu berichten.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548640" y="2761488"/>
            <a:ext cx="6446520" cy="2578608"/>
          </a:xfrm>
          <a:prstGeom prst="roundRect">
            <a:avLst>
              <a:gd name="adj" fmla="val 283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76656" y="2871216"/>
            <a:ext cx="34747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Abschnitt: Management Statement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76656" y="3054096"/>
            <a:ext cx="6163056" cy="475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Das Unternehmen erkennt die Bedeutung verantwortungsvoller Environmental-, Social- und Governance-Praktiken an. Diese Offenlegung fasst die relevanten ESG-Informationen fur den Berichtszeitraum zusammen.</a:t>
            </a:r>
            <a:endParaRPr lang="en-US" sz="840" dirty="0"/>
          </a:p>
        </p:txBody>
      </p:sp>
      <p:sp>
        <p:nvSpPr>
          <p:cNvPr id="11" name="Text 9"/>
          <p:cNvSpPr/>
          <p:nvPr/>
        </p:nvSpPr>
        <p:spPr>
          <a:xfrm>
            <a:off x="676656" y="3602736"/>
            <a:ext cx="402336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Zusatzliche Erklarung der Geschaftsleitung (optional):</a:t>
            </a:r>
            <a:endParaRPr lang="en-US" sz="860" dirty="0"/>
          </a:p>
        </p:txBody>
      </p:sp>
      <p:sp>
        <p:nvSpPr>
          <p:cNvPr id="12" name="Text 10"/>
          <p:cNvSpPr/>
          <p:nvPr/>
        </p:nvSpPr>
        <p:spPr>
          <a:xfrm>
            <a:off x="676656" y="3767328"/>
            <a:ext cx="292608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8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[Textfeld - max. 5-6 Satze]</a:t>
            </a:r>
            <a:endParaRPr lang="en-US" sz="780" dirty="0"/>
          </a:p>
        </p:txBody>
      </p:sp>
      <p:sp>
        <p:nvSpPr>
          <p:cNvPr id="13" name="Shape 11"/>
          <p:cNvSpPr/>
          <p:nvPr/>
        </p:nvSpPr>
        <p:spPr>
          <a:xfrm>
            <a:off x="676656" y="3968496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76656" y="4187952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76656" y="4407408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76656" y="4626864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676656" y="4846320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548640" y="5468112"/>
            <a:ext cx="6446520" cy="2157984"/>
          </a:xfrm>
          <a:prstGeom prst="roundRect">
            <a:avLst>
              <a:gd name="adj" fmla="val 339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76656" y="5577840"/>
            <a:ext cx="27432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Abschnitt: Berichtsgrenze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676656" y="5760720"/>
            <a:ext cx="6163056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Diese ESG-Offenlegung deckt die operativen Aktivitaten des Unternehmens fur den unten genannten Berichtszeitraum ab.</a:t>
            </a:r>
            <a:endParaRPr lang="en-US" sz="840" dirty="0"/>
          </a:p>
        </p:txBody>
      </p:sp>
      <p:sp>
        <p:nvSpPr>
          <p:cNvPr id="21" name="Text 19"/>
          <p:cNvSpPr/>
          <p:nvPr/>
        </p:nvSpPr>
        <p:spPr>
          <a:xfrm>
            <a:off x="676656" y="6089904"/>
            <a:ext cx="219456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Berichtsjahr: ______</a:t>
            </a:r>
            <a:endParaRPr lang="en-US" sz="860" dirty="0"/>
          </a:p>
        </p:txBody>
      </p:sp>
      <p:sp>
        <p:nvSpPr>
          <p:cNvPr id="22" name="Text 20"/>
          <p:cNvSpPr/>
          <p:nvPr/>
        </p:nvSpPr>
        <p:spPr>
          <a:xfrm>
            <a:off x="676656" y="6309360"/>
            <a:ext cx="34747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Land / Lander der Tatigkeit: ______</a:t>
            </a:r>
            <a:endParaRPr lang="en-US" sz="860" dirty="0"/>
          </a:p>
        </p:txBody>
      </p:sp>
      <p:sp>
        <p:nvSpPr>
          <p:cNvPr id="23" name="Text 21"/>
          <p:cNvSpPr/>
          <p:nvPr/>
        </p:nvSpPr>
        <p:spPr>
          <a:xfrm>
            <a:off x="676656" y="6528816"/>
            <a:ext cx="18288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Optionale Beschreibung:</a:t>
            </a:r>
            <a:endParaRPr lang="en-US" sz="860" dirty="0"/>
          </a:p>
        </p:txBody>
      </p:sp>
      <p:sp>
        <p:nvSpPr>
          <p:cNvPr id="24" name="Shape 22"/>
          <p:cNvSpPr/>
          <p:nvPr/>
        </p:nvSpPr>
        <p:spPr>
          <a:xfrm>
            <a:off x="676656" y="6748272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76656" y="6967728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76656" y="7168896"/>
            <a:ext cx="6163056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8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Beispiel: Diese Offenlegung deckt die Tatigkeiten des Unternehmens in der Slowakei fur das Berichtsjahr 2025 ab.</a:t>
            </a:r>
            <a:endParaRPr lang="en-US" sz="780" dirty="0"/>
          </a:p>
        </p:txBody>
      </p:sp>
      <p:sp>
        <p:nvSpPr>
          <p:cNvPr id="27" name="Shape 25"/>
          <p:cNvSpPr/>
          <p:nvPr/>
        </p:nvSpPr>
        <p:spPr>
          <a:xfrm>
            <a:off x="548640" y="777240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FFF4E5"/>
          </a:solidFill>
          <a:ln w="12700">
            <a:solidFill>
              <a:srgbClr val="F2C48B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676656" y="7882128"/>
            <a:ext cx="18288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Hinweis zum Rahmen</a:t>
            </a:r>
            <a:endParaRPr lang="en-US" sz="960" dirty="0"/>
          </a:p>
        </p:txBody>
      </p:sp>
      <p:sp>
        <p:nvSpPr>
          <p:cNvPr id="29" name="Text 27"/>
          <p:cNvSpPr/>
          <p:nvPr/>
        </p:nvSpPr>
        <p:spPr>
          <a:xfrm>
            <a:off x="676656" y="8065008"/>
            <a:ext cx="566928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Document label: ESG-Offenlegungspaket für KMU (VSME Basic-ausgerichtet)</a:t>
            </a:r>
            <a:endParaRPr lang="en-US" sz="840" dirty="0"/>
          </a:p>
        </p:txBody>
      </p:sp>
      <p:sp>
        <p:nvSpPr>
          <p:cNvPr id="30" name="Text 28"/>
          <p:cNvSpPr/>
          <p:nvPr/>
        </p:nvSpPr>
        <p:spPr>
          <a:xfrm>
            <a:off x="676656" y="8247888"/>
            <a:ext cx="6163056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Diese Offenlegung folgt einem vereinfachten Nachhaltigkeitsansatz für KMU im Einklang mit dem VSME-Basic-Rahmen.</a:t>
            </a:r>
            <a:endParaRPr lang="en-US" sz="84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64008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13232" y="786384"/>
            <a:ext cx="5943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Abschnitt 1 und Abschnitt 2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13232" y="1060704"/>
            <a:ext cx="6035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Unternehmensangaben + Belegschaftsprofil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48640" y="1719072"/>
            <a:ext cx="6446520" cy="292608"/>
          </a:xfrm>
          <a:prstGeom prst="roundRect">
            <a:avLst>
              <a:gd name="adj" fmla="val 25000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76656" y="1792224"/>
            <a:ext cx="329184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Abschnitt 1 - Unternehmensangaben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548640" y="2084832"/>
            <a:ext cx="6446520" cy="58521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76656" y="2194560"/>
            <a:ext cx="6190488" cy="182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 Unternehmensname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676656" y="2432304"/>
            <a:ext cx="6190488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48640" y="2724912"/>
            <a:ext cx="3154680" cy="58521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76656" y="2834640"/>
            <a:ext cx="2898648" cy="182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 Berichtsjahr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676656" y="3072384"/>
            <a:ext cx="2898648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840480" y="2724912"/>
            <a:ext cx="3154680" cy="58521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968496" y="2834640"/>
            <a:ext cx="2898648" cy="182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 Land / Lander der Tatigkeit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3968496" y="3072384"/>
            <a:ext cx="2898648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548640" y="3419856"/>
            <a:ext cx="6446520" cy="292608"/>
          </a:xfrm>
          <a:prstGeom prst="roundRect">
            <a:avLst>
              <a:gd name="adj" fmla="val 25000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76656" y="3493008"/>
            <a:ext cx="329184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Abschnitt 2 - Belegschaftsprofil</a:t>
            </a:r>
            <a:endParaRPr lang="en-US" sz="950" dirty="0"/>
          </a:p>
        </p:txBody>
      </p:sp>
      <p:sp>
        <p:nvSpPr>
          <p:cNvPr id="18" name="Shape 16"/>
          <p:cNvSpPr/>
          <p:nvPr/>
        </p:nvSpPr>
        <p:spPr>
          <a:xfrm>
            <a:off x="548640" y="3785616"/>
            <a:ext cx="6446520" cy="950976"/>
          </a:xfrm>
          <a:prstGeom prst="roundRect">
            <a:avLst>
              <a:gd name="adj" fmla="val 7692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76656" y="3895344"/>
            <a:ext cx="61722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4. Gesamtzahl der Mitarbeitenden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676656" y="4114800"/>
            <a:ext cx="6172200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76656" y="4297680"/>
            <a:ext cx="6172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2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Evidenzquelle (optional): [] Payroll-System   [] HR-Unterlagen   [] Buchhaltung   [] anderes: _____</a:t>
            </a:r>
            <a:endParaRPr lang="en-US" sz="820" dirty="0"/>
          </a:p>
        </p:txBody>
      </p:sp>
      <p:sp>
        <p:nvSpPr>
          <p:cNvPr id="22" name="Shape 20"/>
          <p:cNvSpPr/>
          <p:nvPr/>
        </p:nvSpPr>
        <p:spPr>
          <a:xfrm>
            <a:off x="548640" y="4809744"/>
            <a:ext cx="3154680" cy="1069848"/>
          </a:xfrm>
          <a:prstGeom prst="roundRect">
            <a:avLst>
              <a:gd name="adj" fmla="val 6838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76656" y="4919472"/>
            <a:ext cx="292608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5. Mitarbeitende nach Vertragsart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676656" y="5138928"/>
            <a:ext cx="2743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Unbefristet beschaftigt: _____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676656" y="5321808"/>
            <a:ext cx="2743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Befristet beschaftigt: _____</a:t>
            </a:r>
            <a:endParaRPr lang="en-US" sz="850" dirty="0"/>
          </a:p>
        </p:txBody>
      </p:sp>
      <p:sp>
        <p:nvSpPr>
          <p:cNvPr id="26" name="Shape 24"/>
          <p:cNvSpPr/>
          <p:nvPr/>
        </p:nvSpPr>
        <p:spPr>
          <a:xfrm>
            <a:off x="3840480" y="4809744"/>
            <a:ext cx="3154680" cy="1069848"/>
          </a:xfrm>
          <a:prstGeom prst="roundRect">
            <a:avLst>
              <a:gd name="adj" fmla="val 6838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968496" y="4919472"/>
            <a:ext cx="292608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6. Mitarbeitende nach Geschlecht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3968496" y="5102352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Mannlich: _____</a:t>
            </a:r>
            <a:endParaRPr lang="en-US" sz="850" dirty="0"/>
          </a:p>
        </p:txBody>
      </p:sp>
      <p:sp>
        <p:nvSpPr>
          <p:cNvPr id="29" name="Text 27"/>
          <p:cNvSpPr/>
          <p:nvPr/>
        </p:nvSpPr>
        <p:spPr>
          <a:xfrm>
            <a:off x="3968496" y="5266944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Weiblich: _____</a:t>
            </a:r>
            <a:endParaRPr lang="en-US" sz="850" dirty="0"/>
          </a:p>
        </p:txBody>
      </p:sp>
      <p:sp>
        <p:nvSpPr>
          <p:cNvPr id="30" name="Text 28"/>
          <p:cNvSpPr/>
          <p:nvPr/>
        </p:nvSpPr>
        <p:spPr>
          <a:xfrm>
            <a:off x="3968496" y="5431536"/>
            <a:ext cx="2743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Andere / keine Angabe: _____</a:t>
            </a:r>
            <a:endParaRPr lang="en-US" sz="850" dirty="0"/>
          </a:p>
        </p:txBody>
      </p:sp>
      <p:sp>
        <p:nvSpPr>
          <p:cNvPr id="31" name="Shape 29"/>
          <p:cNvSpPr/>
          <p:nvPr/>
        </p:nvSpPr>
        <p:spPr>
          <a:xfrm>
            <a:off x="548640" y="5961888"/>
            <a:ext cx="6446520" cy="2414016"/>
          </a:xfrm>
          <a:prstGeom prst="roundRect">
            <a:avLst>
              <a:gd name="adj" fmla="val 303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676656" y="6071616"/>
            <a:ext cx="62179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7. Falls das Unternehmen in mehr als einem Land tatig ist, geben Sie die Verteilung der Mitarbeitenden an</a:t>
            </a:r>
            <a:endParaRPr lang="en-US" sz="900" dirty="0"/>
          </a:p>
        </p:txBody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76656" y="6345936"/>
          <a:ext cx="6190488" cy="1920240"/>
        </p:xfrm>
        <a:graphic>
          <a:graphicData uri="http://schemas.openxmlformats.org/drawingml/2006/table">
            <a:tbl>
              <a:tblPr/>
              <a:tblGrid>
                <a:gridCol w="2063496"/>
                <a:gridCol w="2063496"/>
                <a:gridCol w="2063496"/>
              </a:tblGrid>
              <a:tr h="2743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Land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Mitarbeitende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Evidenzreferenz (optional)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64008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13232" y="786384"/>
            <a:ext cx="5943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Abschnitt 3 und Abschnitt 4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13232" y="1060704"/>
            <a:ext cx="6035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Arbeitssicherheit + Lohne und Schulung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48640" y="1719072"/>
            <a:ext cx="3154680" cy="292608"/>
          </a:xfrm>
          <a:prstGeom prst="roundRect">
            <a:avLst>
              <a:gd name="adj" fmla="val 25000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76656" y="1792224"/>
            <a:ext cx="292608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Abschnitt 3 - Arbeitssicherheit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548640" y="2084832"/>
            <a:ext cx="315468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76656" y="2194560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8. Anzahl arbeitsbezogener Unfalle im Berichtsjahr</a:t>
            </a:r>
            <a:endParaRPr lang="en-US" sz="860" dirty="0"/>
          </a:p>
        </p:txBody>
      </p:sp>
      <p:sp>
        <p:nvSpPr>
          <p:cNvPr id="9" name="Shape 7"/>
          <p:cNvSpPr/>
          <p:nvPr/>
        </p:nvSpPr>
        <p:spPr>
          <a:xfrm>
            <a:off x="676656" y="2523744"/>
            <a:ext cx="2907792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76656" y="2670048"/>
            <a:ext cx="29260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7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Evidenzquelle (optional): [] HSE-Register  [] HR-Unterlagen  [] Versicherungsunterlagen</a:t>
            </a:r>
            <a:endParaRPr lang="en-US" sz="770" dirty="0"/>
          </a:p>
        </p:txBody>
      </p:sp>
      <p:sp>
        <p:nvSpPr>
          <p:cNvPr id="11" name="Shape 9"/>
          <p:cNvSpPr/>
          <p:nvPr/>
        </p:nvSpPr>
        <p:spPr>
          <a:xfrm>
            <a:off x="548640" y="3255264"/>
            <a:ext cx="3154680" cy="658368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76656" y="3364992"/>
            <a:ext cx="2898648" cy="182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9. Anzahl todlicher arbeitsbezogener Unfalle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676656" y="3602736"/>
            <a:ext cx="2898648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548640" y="3986784"/>
            <a:ext cx="315468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76656" y="4096512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10. Verfugt das Unternehmen uber grundlegende Regeln oder Verfahren zu Gesundheit und Sicherheit am Arbeitsplatz?</a:t>
            </a:r>
            <a:endParaRPr lang="en-US" sz="860" dirty="0"/>
          </a:p>
        </p:txBody>
      </p:sp>
      <p:sp>
        <p:nvSpPr>
          <p:cNvPr id="16" name="Text 14"/>
          <p:cNvSpPr/>
          <p:nvPr/>
        </p:nvSpPr>
        <p:spPr>
          <a:xfrm>
            <a:off x="676656" y="4498848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Ja    [] Nein</a:t>
            </a:r>
            <a:endParaRPr lang="en-US" sz="850" dirty="0"/>
          </a:p>
        </p:txBody>
      </p:sp>
      <p:sp>
        <p:nvSpPr>
          <p:cNvPr id="17" name="Shape 15"/>
          <p:cNvSpPr/>
          <p:nvPr/>
        </p:nvSpPr>
        <p:spPr>
          <a:xfrm>
            <a:off x="3840480" y="1719072"/>
            <a:ext cx="3154680" cy="292608"/>
          </a:xfrm>
          <a:prstGeom prst="roundRect">
            <a:avLst>
              <a:gd name="adj" fmla="val 25000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3968496" y="1792224"/>
            <a:ext cx="292608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Abschnitt 4 - Lohne und Schulung</a:t>
            </a:r>
            <a:endParaRPr lang="en-US" sz="950" dirty="0"/>
          </a:p>
        </p:txBody>
      </p:sp>
      <p:sp>
        <p:nvSpPr>
          <p:cNvPr id="19" name="Shape 17"/>
          <p:cNvSpPr/>
          <p:nvPr/>
        </p:nvSpPr>
        <p:spPr>
          <a:xfrm>
            <a:off x="3840480" y="2084832"/>
            <a:ext cx="3154680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968496" y="2194560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11. Werden alle Mitarbeitenden mindestens mit dem gesetzlichen Mindestlohn des Beschaftigungslands bezahlt?</a:t>
            </a:r>
            <a:endParaRPr lang="en-US" sz="860" dirty="0"/>
          </a:p>
        </p:txBody>
      </p:sp>
      <p:sp>
        <p:nvSpPr>
          <p:cNvPr id="21" name="Text 19"/>
          <p:cNvSpPr/>
          <p:nvPr/>
        </p:nvSpPr>
        <p:spPr>
          <a:xfrm>
            <a:off x="3968496" y="2615184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Ja    [] Nein</a:t>
            </a:r>
            <a:endParaRPr lang="en-US" sz="850" dirty="0"/>
          </a:p>
        </p:txBody>
      </p:sp>
      <p:sp>
        <p:nvSpPr>
          <p:cNvPr id="22" name="Shape 20"/>
          <p:cNvSpPr/>
          <p:nvPr/>
        </p:nvSpPr>
        <p:spPr>
          <a:xfrm>
            <a:off x="3840480" y="3273552"/>
            <a:ext cx="3154680" cy="1133856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968496" y="3383280"/>
            <a:ext cx="29260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12. Durchschnittliche Schulungsstunden pro Mitarbeitendem und Jahr (ca.)</a:t>
            </a:r>
            <a:endParaRPr lang="en-US" sz="860" dirty="0"/>
          </a:p>
        </p:txBody>
      </p:sp>
      <p:sp>
        <p:nvSpPr>
          <p:cNvPr id="24" name="Text 22"/>
          <p:cNvSpPr/>
          <p:nvPr/>
        </p:nvSpPr>
        <p:spPr>
          <a:xfrm>
            <a:off x="3968496" y="3694176"/>
            <a:ext cx="237744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_____ Stunden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3968496" y="3858768"/>
            <a:ext cx="29260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7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Evidenzquelle (optional): [] HR-Schulungsunterlagen  [] internes Schulungsprotokoll  [] Schatzung</a:t>
            </a:r>
            <a:endParaRPr lang="en-US" sz="770" dirty="0"/>
          </a:p>
        </p:txBody>
      </p:sp>
      <p:sp>
        <p:nvSpPr>
          <p:cNvPr id="26" name="Shape 24"/>
          <p:cNvSpPr/>
          <p:nvPr/>
        </p:nvSpPr>
        <p:spPr>
          <a:xfrm>
            <a:off x="3840480" y="4480560"/>
            <a:ext cx="3154680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968496" y="4590288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13. Sind Mitarbeitende durch Gewerkschaften oder Tarifvereinbarungen vertreten?</a:t>
            </a:r>
            <a:endParaRPr lang="en-US" sz="860" dirty="0"/>
          </a:p>
        </p:txBody>
      </p:sp>
      <p:sp>
        <p:nvSpPr>
          <p:cNvPr id="28" name="Text 26"/>
          <p:cNvSpPr/>
          <p:nvPr/>
        </p:nvSpPr>
        <p:spPr>
          <a:xfrm>
            <a:off x="3968496" y="4956048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Ja    [] Nein</a:t>
            </a:r>
            <a:endParaRPr lang="en-US" sz="850" dirty="0"/>
          </a:p>
        </p:txBody>
      </p:sp>
      <p:sp>
        <p:nvSpPr>
          <p:cNvPr id="29" name="Text 27"/>
          <p:cNvSpPr/>
          <p:nvPr/>
        </p:nvSpPr>
        <p:spPr>
          <a:xfrm>
            <a:off x="3968496" y="5175504"/>
            <a:ext cx="2743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Falls ja: geschaetzte Abdeckung ______ %</a:t>
            </a:r>
            <a:endParaRPr lang="en-US" sz="850" dirty="0"/>
          </a:p>
        </p:txBody>
      </p:sp>
      <p:sp>
        <p:nvSpPr>
          <p:cNvPr id="30" name="Shape 28"/>
          <p:cNvSpPr/>
          <p:nvPr/>
        </p:nvSpPr>
        <p:spPr>
          <a:xfrm>
            <a:off x="548640" y="5724144"/>
            <a:ext cx="6446520" cy="2651760"/>
          </a:xfrm>
          <a:prstGeom prst="roundRect">
            <a:avLst>
              <a:gd name="adj" fmla="val 2759"/>
            </a:avLst>
          </a:prstGeom>
          <a:solidFill>
            <a:srgbClr val="FFF4E5"/>
          </a:solidFill>
          <a:ln w="12700">
            <a:solidFill>
              <a:srgbClr val="F2C48B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76656" y="5833872"/>
            <a:ext cx="612648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Lieferketten-taugliche Klarstellungen (optional aber empfohlen)</a:t>
            </a:r>
            <a:endParaRPr lang="en-US" sz="950" dirty="0"/>
          </a:p>
        </p:txBody>
      </p:sp>
      <p:sp>
        <p:nvSpPr>
          <p:cNvPr id="32" name="Text 30"/>
          <p:cNvSpPr/>
          <p:nvPr/>
        </p:nvSpPr>
        <p:spPr>
          <a:xfrm>
            <a:off x="676656" y="6053328"/>
            <a:ext cx="6163056" cy="2011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H&amp;S: Unfallregister fur das Berichtsjahr beifugen oder referenzieren.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Lohn-Compliance: Payroll-Kontrolle oder externe Payroll-Prufung referenzieren.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Schulungsstunden: Quellsystem angeben (HRIS/LMS/manuelles Protokoll).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Kollektivvereinbarungen: verwendeten Perimeter fur Abdeckungsquote angeben.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Definitionen uber Jahre stabil halten; bei Anderung den Grund erklaren.</a:t>
            </a:r>
            <a:endParaRPr lang="en-US" sz="8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64008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13232" y="786384"/>
            <a:ext cx="5943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Abschnitt 5 - Governance und Compliance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13232" y="1060704"/>
            <a:ext cx="6035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Kernprufungen Governance + Lieferketten-Due-Diligence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48640" y="1719072"/>
            <a:ext cx="6446520" cy="292608"/>
          </a:xfrm>
          <a:prstGeom prst="roundRect">
            <a:avLst>
              <a:gd name="adj" fmla="val 25000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76656" y="1792224"/>
            <a:ext cx="36576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Abschnitt 5 - Governance und Compliance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548640" y="2084832"/>
            <a:ext cx="3154680" cy="1353312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76656" y="2194560"/>
            <a:ext cx="29260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14. Verfugt das Unternehmen uber interne Regeln/Richtlinien zu Korruption oder Bestechung?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676656" y="2651760"/>
            <a:ext cx="237744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Ja    [] Nein</a:t>
            </a:r>
            <a:endParaRPr lang="en-US" sz="840" dirty="0"/>
          </a:p>
        </p:txBody>
      </p:sp>
      <p:sp>
        <p:nvSpPr>
          <p:cNvPr id="10" name="Text 8"/>
          <p:cNvSpPr/>
          <p:nvPr/>
        </p:nvSpPr>
        <p:spPr>
          <a:xfrm>
            <a:off x="676656" y="2852928"/>
            <a:ext cx="2926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6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(Wenn keine formale Richtlinie existiert, ist grundlegende rechtliche Compliance ausreichend.)</a:t>
            </a:r>
            <a:endParaRPr lang="en-US" sz="760" dirty="0"/>
          </a:p>
        </p:txBody>
      </p:sp>
      <p:sp>
        <p:nvSpPr>
          <p:cNvPr id="11" name="Shape 9"/>
          <p:cNvSpPr/>
          <p:nvPr/>
        </p:nvSpPr>
        <p:spPr>
          <a:xfrm>
            <a:off x="3840480" y="2084832"/>
            <a:ext cx="3154680" cy="1353312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968496" y="2194560"/>
            <a:ext cx="29260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15. Gab es im Berichtsjahr rechtskraftige Verurteilungen/Geldstrafen wegen Korruption oder Bestechung?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3968496" y="2651760"/>
            <a:ext cx="283464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Nein - 0 Verurteilungen / 0 Geldstrafen    [] Ja</a:t>
            </a:r>
            <a:endParaRPr lang="en-US" sz="840" dirty="0"/>
          </a:p>
        </p:txBody>
      </p:sp>
      <p:sp>
        <p:nvSpPr>
          <p:cNvPr id="14" name="Text 12"/>
          <p:cNvSpPr/>
          <p:nvPr/>
        </p:nvSpPr>
        <p:spPr>
          <a:xfrm>
            <a:off x="3968496" y="2852928"/>
            <a:ext cx="292608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Falls ja: Verurteilungen _____    Gesamte Geldstrafen _____</a:t>
            </a:r>
            <a:endParaRPr lang="en-US" sz="840" dirty="0"/>
          </a:p>
        </p:txBody>
      </p:sp>
      <p:sp>
        <p:nvSpPr>
          <p:cNvPr id="15" name="Shape 13"/>
          <p:cNvSpPr/>
          <p:nvPr/>
        </p:nvSpPr>
        <p:spPr>
          <a:xfrm>
            <a:off x="548640" y="3529584"/>
            <a:ext cx="3154680" cy="1444752"/>
          </a:xfrm>
          <a:prstGeom prst="roundRect">
            <a:avLst>
              <a:gd name="adj" fmla="val 5063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76656" y="3639312"/>
            <a:ext cx="29260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3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16. Haltet das Unternehmen nationale Arbeitsgesetze zu Kinderarbeit und Zwangsarbeit ein?</a:t>
            </a:r>
            <a:endParaRPr lang="en-US" sz="830" dirty="0"/>
          </a:p>
        </p:txBody>
      </p:sp>
      <p:sp>
        <p:nvSpPr>
          <p:cNvPr id="17" name="Text 15"/>
          <p:cNvSpPr/>
          <p:nvPr/>
        </p:nvSpPr>
        <p:spPr>
          <a:xfrm>
            <a:off x="676656" y="4059936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Ja    [] Nein</a:t>
            </a:r>
            <a:endParaRPr lang="en-US" sz="840" dirty="0"/>
          </a:p>
        </p:txBody>
      </p:sp>
      <p:sp>
        <p:nvSpPr>
          <p:cNvPr id="18" name="Text 16"/>
          <p:cNvSpPr/>
          <p:nvPr/>
        </p:nvSpPr>
        <p:spPr>
          <a:xfrm>
            <a:off x="676656" y="4261104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(Die Einhaltung der nationalen Gesetzgebung gilt fur SMEs als ausreichend.)</a:t>
            </a:r>
            <a:endParaRPr lang="en-US" sz="750" dirty="0"/>
          </a:p>
        </p:txBody>
      </p:sp>
      <p:sp>
        <p:nvSpPr>
          <p:cNvPr id="19" name="Shape 17"/>
          <p:cNvSpPr/>
          <p:nvPr/>
        </p:nvSpPr>
        <p:spPr>
          <a:xfrm>
            <a:off x="3840480" y="3529584"/>
            <a:ext cx="3154680" cy="1444752"/>
          </a:xfrm>
          <a:prstGeom prst="roundRect">
            <a:avLst>
              <a:gd name="adj" fmla="val 5063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968496" y="3639312"/>
            <a:ext cx="29260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3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17. Wer ist im Unternehmen fur Umwelt- oder Nachhaltigkeitsthemen verantwortlich?</a:t>
            </a:r>
            <a:endParaRPr lang="en-US" sz="830" dirty="0"/>
          </a:p>
        </p:txBody>
      </p:sp>
      <p:sp>
        <p:nvSpPr>
          <p:cNvPr id="21" name="Text 19"/>
          <p:cNvSpPr/>
          <p:nvPr/>
        </p:nvSpPr>
        <p:spPr>
          <a:xfrm>
            <a:off x="3968496" y="4041648"/>
            <a:ext cx="2926080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Eigentumer / Geschaftsfuhrung</a:t>
            </a:r>
            <a:endParaRPr lang="en-US" sz="820" dirty="0"/>
          </a:p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Betriebsleitung</a:t>
            </a:r>
            <a:endParaRPr lang="en-US" sz="820" dirty="0"/>
          </a:p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Nicht formal zugewiesen</a:t>
            </a:r>
            <a:endParaRPr lang="en-US" sz="820" dirty="0"/>
          </a:p>
        </p:txBody>
      </p:sp>
      <p:sp>
        <p:nvSpPr>
          <p:cNvPr id="22" name="Shape 20"/>
          <p:cNvSpPr/>
          <p:nvPr/>
        </p:nvSpPr>
        <p:spPr>
          <a:xfrm>
            <a:off x="548640" y="5102352"/>
            <a:ext cx="6446520" cy="987552"/>
          </a:xfrm>
          <a:prstGeom prst="roundRect">
            <a:avLst>
              <a:gd name="adj" fmla="val 740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76656" y="5212080"/>
            <a:ext cx="61264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18. Verpflichtet sich das Unternehmen zur Einhaltung der geltenden Umwelt- und Arbeitsgesetze?</a:t>
            </a:r>
            <a:endParaRPr lang="en-US" sz="860" dirty="0"/>
          </a:p>
        </p:txBody>
      </p:sp>
      <p:sp>
        <p:nvSpPr>
          <p:cNvPr id="24" name="Text 22"/>
          <p:cNvSpPr/>
          <p:nvPr/>
        </p:nvSpPr>
        <p:spPr>
          <a:xfrm>
            <a:off x="676656" y="5559552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Ja    [] Nein</a:t>
            </a:r>
            <a:endParaRPr lang="en-US" sz="840" dirty="0"/>
          </a:p>
        </p:txBody>
      </p:sp>
      <p:sp>
        <p:nvSpPr>
          <p:cNvPr id="25" name="Shape 23"/>
          <p:cNvSpPr/>
          <p:nvPr/>
        </p:nvSpPr>
        <p:spPr>
          <a:xfrm>
            <a:off x="548640" y="6236208"/>
            <a:ext cx="6446520" cy="2139696"/>
          </a:xfrm>
          <a:prstGeom prst="roundRect">
            <a:avLst>
              <a:gd name="adj" fmla="val 3419"/>
            </a:avLst>
          </a:prstGeom>
          <a:solidFill>
            <a:srgbClr val="FFF4E5"/>
          </a:solidFill>
          <a:ln w="12700">
            <a:solidFill>
              <a:srgbClr val="F2C48B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76656" y="6345936"/>
            <a:ext cx="34747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4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Lieferketten-taugliche Hinweise (empfohlen)</a:t>
            </a:r>
            <a:endParaRPr lang="en-US" sz="940" dirty="0"/>
          </a:p>
        </p:txBody>
      </p:sp>
      <p:sp>
        <p:nvSpPr>
          <p:cNvPr id="27" name="Text 25"/>
          <p:cNvSpPr/>
          <p:nvPr/>
        </p:nvSpPr>
        <p:spPr>
          <a:xfrm>
            <a:off x="676656" y="6565392"/>
            <a:ext cx="6163056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Antworten sachlich halten und mit internen Unterlagen verknupfen.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Bei jedem 'Nein' eine kurze Abhilfemassnahme und ein Zieldatum erganzen.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Fur alle Offenlegungen denselben Berichtsperimeter und dasselbe Jahr verwenden.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Rechts- und HR-Referenzen fur Prufung durch den Abnehmer verfugbar halten.</a:t>
            </a:r>
            <a:endParaRPr lang="en-US" sz="8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64008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13232" y="786384"/>
            <a:ext cx="5943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Management-Bestatigung und Einreichung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13232" y="1060704"/>
            <a:ext cx="6035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Finale Freigabe und Details zum Unterlagenpaket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48640" y="1719072"/>
            <a:ext cx="6446520" cy="1847088"/>
          </a:xfrm>
          <a:prstGeom prst="roundRect">
            <a:avLst>
              <a:gd name="adj" fmla="val 3960"/>
            </a:avLst>
          </a:prstGeom>
          <a:solidFill>
            <a:srgbClr val="DFF3F1"/>
          </a:solidFill>
          <a:ln w="12700">
            <a:solidFill>
              <a:srgbClr val="A8E4DB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76656" y="1828800"/>
            <a:ext cx="18288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Bestaetigung der Geschaftsleitung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676656" y="2029968"/>
            <a:ext cx="61264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8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Das Unternehmen bestaetigt, dass die in dieser Offenlegung angegebenen Informationen auf internen Unterlagen basieren, die zum Berichtszeitpunkt verfugbar waren.</a:t>
            </a:r>
            <a:endParaRPr lang="en-US" sz="880" dirty="0"/>
          </a:p>
        </p:txBody>
      </p:sp>
      <p:sp>
        <p:nvSpPr>
          <p:cNvPr id="8" name="Text 6"/>
          <p:cNvSpPr/>
          <p:nvPr/>
        </p:nvSpPr>
        <p:spPr>
          <a:xfrm>
            <a:off x="676656" y="2450592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Name: ______________________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2834640" y="2450592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Funktion: ______________________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4983480" y="2450592"/>
            <a:ext cx="18288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Datum: ______________________</a:t>
            </a:r>
            <a:endParaRPr lang="en-US" sz="850" dirty="0"/>
          </a:p>
        </p:txBody>
      </p:sp>
      <p:sp>
        <p:nvSpPr>
          <p:cNvPr id="11" name="Text 9"/>
          <p:cNvSpPr/>
          <p:nvPr/>
        </p:nvSpPr>
        <p:spPr>
          <a:xfrm>
            <a:off x="676656" y="2724912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Unterschrift: ______________________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548640" y="3730752"/>
            <a:ext cx="6446520" cy="1627632"/>
          </a:xfrm>
          <a:prstGeom prst="roundRect">
            <a:avLst>
              <a:gd name="adj" fmla="val 4494"/>
            </a:avLst>
          </a:prstGeom>
          <a:solidFill>
            <a:srgbClr val="FFF4E5"/>
          </a:solidFill>
          <a:ln w="12700">
            <a:solidFill>
              <a:srgbClr val="F2C48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76656" y="3840480"/>
            <a:ext cx="9144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Hinweis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676656" y="4041648"/>
            <a:ext cx="6163056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Diese Offenlegung folgt einem vereinfachten Nachhaltigkeitsansatz für KMU im Einklang mit dem VSME-Basic-Rahmen.</a:t>
            </a:r>
            <a:endParaRPr lang="en-US" sz="860" dirty="0"/>
          </a:p>
          <a:p>
            <a:pPr indent="0" marL="0">
              <a:buNone/>
            </a:pPr>
            <a:endParaRPr lang="en-US" sz="860" dirty="0"/>
          </a:p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Dieses Dokument ist als ESG-Offenlegung fur KMU gedacht und wird nicht als vollstandiger CSRD / ESRS Bericht dargestellt.</a:t>
            </a:r>
            <a:endParaRPr lang="en-US" sz="860" dirty="0"/>
          </a:p>
        </p:txBody>
      </p:sp>
      <p:sp>
        <p:nvSpPr>
          <p:cNvPr id="15" name="Shape 13"/>
          <p:cNvSpPr/>
          <p:nvPr/>
        </p:nvSpPr>
        <p:spPr>
          <a:xfrm>
            <a:off x="548640" y="5522976"/>
            <a:ext cx="6446520" cy="987552"/>
          </a:xfrm>
          <a:prstGeom prst="roundRect">
            <a:avLst>
              <a:gd name="adj" fmla="val 740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76656" y="5632704"/>
            <a:ext cx="34747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Optionale felder fur Kundenanforderungen (empfohlen)</a:t>
            </a:r>
            <a:endParaRPr lang="en-US" sz="920" dirty="0"/>
          </a:p>
        </p:txBody>
      </p:sp>
      <p:sp>
        <p:nvSpPr>
          <p:cNvPr id="17" name="Text 15"/>
          <p:cNvSpPr/>
          <p:nvPr/>
        </p:nvSpPr>
        <p:spPr>
          <a:xfrm>
            <a:off x="676656" y="5907024"/>
            <a:ext cx="6144768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Lieferantencode: ______    Kunde: ______    Ausgefullt von: ______    Prufdatum: ______</a:t>
            </a:r>
            <a:endParaRPr lang="en-US" sz="840" dirty="0"/>
          </a:p>
        </p:txBody>
      </p:sp>
      <p:sp>
        <p:nvSpPr>
          <p:cNvPr id="18" name="Shape 16"/>
          <p:cNvSpPr/>
          <p:nvPr/>
        </p:nvSpPr>
        <p:spPr>
          <a:xfrm>
            <a:off x="548640" y="6675120"/>
            <a:ext cx="6446520" cy="1700784"/>
          </a:xfrm>
          <a:prstGeom prst="roundRect">
            <a:avLst>
              <a:gd name="adj" fmla="val 4301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76656" y="6784848"/>
            <a:ext cx="34747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Checkliste Einreichungspaket (optional)</a:t>
            </a:r>
            <a:endParaRPr lang="en-US" sz="920" dirty="0"/>
          </a:p>
        </p:txBody>
      </p:sp>
      <p:sp>
        <p:nvSpPr>
          <p:cNvPr id="20" name="Text 18"/>
          <p:cNvSpPr/>
          <p:nvPr/>
        </p:nvSpPr>
        <p:spPr>
          <a:xfrm>
            <a:off x="676656" y="7004304"/>
            <a:ext cx="6144768" cy="11704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3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Evidenzordner/Referenz: _______________________________________________</a:t>
            </a:r>
            <a:endParaRPr lang="en-US" sz="830" dirty="0"/>
          </a:p>
          <a:p>
            <a:pPr indent="0" marL="0">
              <a:buNone/>
            </a:pPr>
            <a:r>
              <a:rPr lang="en-US" sz="83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Payroll-Auszug oder HR-Bericht (fur F4)</a:t>
            </a:r>
            <a:endParaRPr lang="en-US" sz="830" dirty="0"/>
          </a:p>
          <a:p>
            <a:pPr indent="0" marL="0">
              <a:buNone/>
            </a:pPr>
            <a:r>
              <a:rPr lang="en-US" sz="83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HSE / Unfallregister (fur F8)</a:t>
            </a:r>
            <a:endParaRPr lang="en-US" sz="830" dirty="0"/>
          </a:p>
          <a:p>
            <a:pPr indent="0" marL="0">
              <a:buNone/>
            </a:pPr>
            <a:r>
              <a:rPr lang="en-US" sz="83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Nachweis Schulungsquelle oder Schatzhinweis (fur F12)</a:t>
            </a:r>
            <a:endParaRPr lang="en-US" sz="830" dirty="0"/>
          </a:p>
          <a:p>
            <a:pPr indent="0" marL="0">
              <a:buNone/>
            </a:pPr>
            <a:r>
              <a:rPr lang="en-US" sz="83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Rechts-/Compliance-Referenz (fur F14-F18)</a:t>
            </a:r>
            <a:endParaRPr lang="en-US" sz="83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EnvironmentalReport.eu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SME ESG Disclosure Package Template</dc:title>
  <dc:subject>SME ESG Disclosure Package (VSME Basic-aligned)</dc:subject>
  <dc:creator>EnvironmentalReport.eu</dc:creator>
  <cp:lastModifiedBy>EnvironmentalReport.eu</cp:lastModifiedBy>
  <cp:revision>1</cp:revision>
  <dcterms:created xsi:type="dcterms:W3CDTF">2026-03-16T14:39:21Z</dcterms:created>
  <dcterms:modified xsi:type="dcterms:W3CDTF">2026-03-16T14:39:21Z</dcterms:modified>
</cp:coreProperties>
</file>