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7562088" cy="10689336"/>
  <p:notesSz cx="10689336" cy="756208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_BRANDED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lukaspc/Documents/GitHub/Environmentalreport codex copy/web/public/logo-favic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283464"/>
            <a:ext cx="137160" cy="137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310896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environmentalreport.eu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160520" y="310896"/>
            <a:ext cx="28346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Paquete de divulgación ESG para pymes Template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548640" y="10131552"/>
            <a:ext cx="6446520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pic>
        <p:nvPicPr>
          <p:cNvPr id="6" name="Image 1" descr="/Users/lukaspc/Documents/GitHub/Environmentalreport codex copy/web/public/logo-favico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149840"/>
            <a:ext cx="109728" cy="1097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13232" y="10158984"/>
            <a:ext cx="37490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Preparado con herramientas de EnvironmentalReport.eu</a:t>
            </a:r>
            <a:endParaRPr lang="en-US" sz="800" dirty="0"/>
          </a:p>
        </p:txBody>
      </p:sp>
      <p:sp>
        <p:nvSpPr>
          <p:cNvPr id="8" name="Text 4"/>
          <p:cNvSpPr/>
          <p:nvPr/>
        </p:nvSpPr>
        <p:spPr>
          <a:xfrm>
            <a:off x="3108960" y="10287000"/>
            <a:ext cx="3886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1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Este documento no se presenta como un informe completo de sostenibilidad CSRD / ESRS</a:t>
            </a:r>
            <a:endParaRPr lang="en-US" sz="7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859536"/>
            <a:ext cx="6446520" cy="2340864"/>
          </a:xfrm>
          <a:prstGeom prst="roundRect">
            <a:avLst>
              <a:gd name="adj" fmla="val 3125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86384" y="1060704"/>
            <a:ext cx="5943600" cy="9875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Paquete de divulgación ESG para pymes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86384" y="2103120"/>
            <a:ext cx="59436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Alineado con VSME Basic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2377440" y="2359152"/>
            <a:ext cx="2788920" cy="0"/>
          </a:xfrm>
          <a:prstGeom prst="line">
            <a:avLst/>
          </a:prstGeom>
          <a:noFill/>
          <a:ln w="12700">
            <a:solidFill>
              <a:srgbClr val="B7DA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2414016"/>
            <a:ext cx="5943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2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Ambiental | Social | Gobernanza</a:t>
            </a:r>
            <a:endParaRPr lang="en-US" sz="920" dirty="0"/>
          </a:p>
        </p:txBody>
      </p:sp>
      <p:sp>
        <p:nvSpPr>
          <p:cNvPr id="7" name="Shape 5"/>
          <p:cNvSpPr/>
          <p:nvPr/>
        </p:nvSpPr>
        <p:spPr>
          <a:xfrm>
            <a:off x="2377440" y="3401568"/>
            <a:ext cx="2788920" cy="1133856"/>
          </a:xfrm>
          <a:prstGeom prst="roundRect">
            <a:avLst>
              <a:gd name="adj" fmla="val 6452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505456" y="3895344"/>
            <a:ext cx="2532888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Logo de la empresa (opcional)</a:t>
            </a:r>
            <a:endParaRPr lang="en-US" sz="860" dirty="0"/>
          </a:p>
        </p:txBody>
      </p:sp>
      <p:sp>
        <p:nvSpPr>
          <p:cNvPr id="9" name="Shape 7"/>
          <p:cNvSpPr/>
          <p:nvPr/>
        </p:nvSpPr>
        <p:spPr>
          <a:xfrm>
            <a:off x="896112" y="4773168"/>
            <a:ext cx="5751576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60704" y="5010912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Nombre de la empresa: __________________________</a:t>
            </a:r>
            <a:endParaRPr lang="en-US" sz="920" dirty="0"/>
          </a:p>
        </p:txBody>
      </p:sp>
      <p:sp>
        <p:nvSpPr>
          <p:cNvPr id="11" name="Text 9"/>
          <p:cNvSpPr/>
          <p:nvPr/>
        </p:nvSpPr>
        <p:spPr>
          <a:xfrm>
            <a:off x="1060704" y="5303520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Pais: ____________________________________________</a:t>
            </a:r>
            <a:endParaRPr lang="en-US" sz="920" dirty="0"/>
          </a:p>
        </p:txBody>
      </p:sp>
      <p:sp>
        <p:nvSpPr>
          <p:cNvPr id="12" name="Text 10"/>
          <p:cNvSpPr/>
          <p:nvPr/>
        </p:nvSpPr>
        <p:spPr>
          <a:xfrm>
            <a:off x="1060704" y="5596128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Ano de reporte: _______________________________</a:t>
            </a:r>
            <a:endParaRPr lang="en-US" sz="920" dirty="0"/>
          </a:p>
        </p:txBody>
      </p:sp>
      <p:sp>
        <p:nvSpPr>
          <p:cNvPr id="13" name="Text 11"/>
          <p:cNvSpPr/>
          <p:nvPr/>
        </p:nvSpPr>
        <p:spPr>
          <a:xfrm>
            <a:off x="1060704" y="5888736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Fecha: __________________________________________</a:t>
            </a:r>
            <a:endParaRPr lang="en-US" sz="920" dirty="0"/>
          </a:p>
        </p:txBody>
      </p:sp>
      <p:sp>
        <p:nvSpPr>
          <p:cNvPr id="14" name="Shape 12"/>
          <p:cNvSpPr/>
          <p:nvPr/>
        </p:nvSpPr>
        <p:spPr>
          <a:xfrm>
            <a:off x="896112" y="6419088"/>
            <a:ext cx="5751576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60704" y="6547104"/>
            <a:ext cx="21945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Documentos incluidos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060704" y="6803136"/>
            <a:ext cx="384048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Informe ambiental</a:t>
            </a:r>
            <a:endParaRPr lang="en-US" sz="880" dirty="0"/>
          </a:p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Divulgación social y de gobernanza</a:t>
            </a:r>
            <a:endParaRPr lang="en-US" sz="880" dirty="0"/>
          </a:p>
        </p:txBody>
      </p:sp>
      <p:sp>
        <p:nvSpPr>
          <p:cNvPr id="17" name="Shape 15"/>
          <p:cNvSpPr/>
          <p:nvPr/>
        </p:nvSpPr>
        <p:spPr>
          <a:xfrm>
            <a:off x="896112" y="7644384"/>
            <a:ext cx="5751576" cy="2139696"/>
          </a:xfrm>
          <a:prstGeom prst="roundRect">
            <a:avLst>
              <a:gd name="adj" fmla="val 3419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60704" y="7772400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Nota de marco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1060704" y="7973568"/>
            <a:ext cx="5449824" cy="676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Esta divulgación sigue un enfoque simplificado de divulgación de sostenibilidad para pymes, alineado con el marco VSME Basic.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1060704" y="8705088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Este paquete puede usarse para:</a:t>
            </a:r>
            <a:endParaRPr lang="en-US" sz="860" dirty="0"/>
          </a:p>
        </p:txBody>
      </p:sp>
      <p:sp>
        <p:nvSpPr>
          <p:cNvPr id="21" name="Text 19"/>
          <p:cNvSpPr/>
          <p:nvPr/>
        </p:nvSpPr>
        <p:spPr>
          <a:xfrm>
            <a:off x="1060704" y="8887968"/>
            <a:ext cx="5449824" cy="85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screening ESG de proveedores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evaluaciones de sostenibilidad bancarias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solicitudes de informacion de inversores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transparencia general de sostenibilidad</a:t>
            </a:r>
            <a:endParaRPr lang="en-US" sz="8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Divulgación ESG VSME Basic para pymes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Formato preparado para la cadena de suministro, con terminología simplificada y alineada con VSME Basic.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914400"/>
          </a:xfrm>
          <a:prstGeom prst="roundRect">
            <a:avLst>
              <a:gd name="adj" fmla="val 8000"/>
            </a:avLst>
          </a:prstGeom>
          <a:solidFill>
            <a:srgbClr val="DFF3F1"/>
          </a:solidFill>
          <a:ln w="12700">
            <a:solidFill>
              <a:srgbClr val="A8E4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828800"/>
            <a:ext cx="16459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Objetivo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76656" y="1993392"/>
            <a:ext cx="6172200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Esta divulgación ofrece un formato práctico para pymes para reportar información social y de gobernanza, alineado con el enfoque VSME Basic y con las expectativas comunes de screening ESG de proveedores.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548640" y="2761488"/>
            <a:ext cx="6446520" cy="2578608"/>
          </a:xfrm>
          <a:prstGeom prst="roundRect">
            <a:avLst>
              <a:gd name="adj" fmla="val 283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76656" y="2871216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Seccion: Management Statement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76656" y="3054096"/>
            <a:ext cx="6163056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empresa reconoce la importancia de practicas responsables Environmental, Social y Governance. Esta disclosure aporta un resumen de la informacion ESG para el periodo de reporte.</a:t>
            </a:r>
            <a:endParaRPr lang="en-US" sz="840" dirty="0"/>
          </a:p>
        </p:txBody>
      </p:sp>
      <p:sp>
        <p:nvSpPr>
          <p:cNvPr id="11" name="Text 9"/>
          <p:cNvSpPr/>
          <p:nvPr/>
        </p:nvSpPr>
        <p:spPr>
          <a:xfrm>
            <a:off x="676656" y="3602736"/>
            <a:ext cx="402336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Declaracion adicional de la direccion (opcional):</a:t>
            </a:r>
            <a:endParaRPr lang="en-US" sz="860" dirty="0"/>
          </a:p>
        </p:txBody>
      </p:sp>
      <p:sp>
        <p:nvSpPr>
          <p:cNvPr id="12" name="Text 10"/>
          <p:cNvSpPr/>
          <p:nvPr/>
        </p:nvSpPr>
        <p:spPr>
          <a:xfrm>
            <a:off x="676656" y="3767328"/>
            <a:ext cx="29260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[Campo de texto - max 5-6 frases]</a:t>
            </a:r>
            <a:endParaRPr lang="en-US" sz="780" dirty="0"/>
          </a:p>
        </p:txBody>
      </p:sp>
      <p:sp>
        <p:nvSpPr>
          <p:cNvPr id="13" name="Shape 11"/>
          <p:cNvSpPr/>
          <p:nvPr/>
        </p:nvSpPr>
        <p:spPr>
          <a:xfrm>
            <a:off x="676656" y="3968496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76656" y="4187952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76656" y="4407408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76656" y="4626864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76656" y="4846320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48640" y="5468112"/>
            <a:ext cx="6446520" cy="2157984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5577840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Seccion: Alcance del reporte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76656" y="5760720"/>
            <a:ext cx="6163056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Esta disclosure ESG cubre las actividades operativas de la empresa para el periodo de reporte indicado abajo.</a:t>
            </a:r>
            <a:endParaRPr lang="en-US" sz="840" dirty="0"/>
          </a:p>
        </p:txBody>
      </p:sp>
      <p:sp>
        <p:nvSpPr>
          <p:cNvPr id="21" name="Text 19"/>
          <p:cNvSpPr/>
          <p:nvPr/>
        </p:nvSpPr>
        <p:spPr>
          <a:xfrm>
            <a:off x="676656" y="6089904"/>
            <a:ext cx="219456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Ano de reporte: ______</a:t>
            </a:r>
            <a:endParaRPr lang="en-US" sz="860" dirty="0"/>
          </a:p>
        </p:txBody>
      </p:sp>
      <p:sp>
        <p:nvSpPr>
          <p:cNvPr id="22" name="Text 20"/>
          <p:cNvSpPr/>
          <p:nvPr/>
        </p:nvSpPr>
        <p:spPr>
          <a:xfrm>
            <a:off x="676656" y="6309360"/>
            <a:ext cx="34747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Pais / paises de operacion: ______</a:t>
            </a:r>
            <a:endParaRPr lang="en-US" sz="860" dirty="0"/>
          </a:p>
        </p:txBody>
      </p:sp>
      <p:sp>
        <p:nvSpPr>
          <p:cNvPr id="23" name="Text 21"/>
          <p:cNvSpPr/>
          <p:nvPr/>
        </p:nvSpPr>
        <p:spPr>
          <a:xfrm>
            <a:off x="676656" y="6528816"/>
            <a:ext cx="18288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Descripcion opcional: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676656" y="6748272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76656" y="6967728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6656" y="7168896"/>
            <a:ext cx="616305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Ejemplo: Esta disclosure cubre las operaciones de la empresa en Eslovaquia para el ano de reporte 2025.</a:t>
            </a:r>
            <a:endParaRPr lang="en-US" sz="780" dirty="0"/>
          </a:p>
        </p:txBody>
      </p:sp>
      <p:sp>
        <p:nvSpPr>
          <p:cNvPr id="27" name="Shape 25"/>
          <p:cNvSpPr/>
          <p:nvPr/>
        </p:nvSpPr>
        <p:spPr>
          <a:xfrm>
            <a:off x="548640" y="777240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76656" y="7882128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Nota de marco</a:t>
            </a:r>
            <a:endParaRPr lang="en-US" sz="960" dirty="0"/>
          </a:p>
        </p:txBody>
      </p:sp>
      <p:sp>
        <p:nvSpPr>
          <p:cNvPr id="29" name="Text 27"/>
          <p:cNvSpPr/>
          <p:nvPr/>
        </p:nvSpPr>
        <p:spPr>
          <a:xfrm>
            <a:off x="676656" y="8065008"/>
            <a:ext cx="56692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Document label: Paquete de divulgación ESG para pymes (Alineado con VSME Basic)</a:t>
            </a:r>
            <a:endParaRPr lang="en-US" sz="840" dirty="0"/>
          </a:p>
        </p:txBody>
      </p:sp>
      <p:sp>
        <p:nvSpPr>
          <p:cNvPr id="30" name="Text 28"/>
          <p:cNvSpPr/>
          <p:nvPr/>
        </p:nvSpPr>
        <p:spPr>
          <a:xfrm>
            <a:off x="676656" y="8247888"/>
            <a:ext cx="616305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Esta divulgación sigue un enfoque simplificado de divulgación de sostenibilidad para pymes, alineado con el marco VSME Basic.</a:t>
            </a:r>
            <a:endParaRPr lang="en-US" sz="8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Seccion 1 y Seccion 2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Informacion de empresa + perfil de plantilla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32918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Seccion 1 - Informacion de empresa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644652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619048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Nombre de la empresa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676656" y="2432304"/>
            <a:ext cx="619048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724912"/>
            <a:ext cx="315468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76656" y="2834640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Ano de reporte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76656" y="3072384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840480" y="2724912"/>
            <a:ext cx="315468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968496" y="2834640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Pais / paises de operacion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3968496" y="3072384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48640" y="3419856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76656" y="3493008"/>
            <a:ext cx="32918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Seccion 2 - Perfil de plantilla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548640" y="3785616"/>
            <a:ext cx="6446520" cy="950976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3895344"/>
            <a:ext cx="6172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Numero total de empleados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676656" y="4114800"/>
            <a:ext cx="6172200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76656" y="4297680"/>
            <a:ext cx="6172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Fuente de evidencia (opcional): [] sistema payroll   [] registros HR   [] contabilidad   [] otro: _____</a:t>
            </a:r>
            <a:endParaRPr lang="en-US" sz="820" dirty="0"/>
          </a:p>
        </p:txBody>
      </p:sp>
      <p:sp>
        <p:nvSpPr>
          <p:cNvPr id="22" name="Shape 20"/>
          <p:cNvSpPr/>
          <p:nvPr/>
        </p:nvSpPr>
        <p:spPr>
          <a:xfrm>
            <a:off x="548640" y="4809744"/>
            <a:ext cx="3154680" cy="1069848"/>
          </a:xfrm>
          <a:prstGeom prst="roundRect">
            <a:avLst>
              <a:gd name="adj" fmla="val 683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6656" y="4919472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Empleados por tipo de contrato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76656" y="5138928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Empleados permanentes: _____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676656" y="5321808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Empleados temporales: _____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3840480" y="4809744"/>
            <a:ext cx="3154680" cy="1069848"/>
          </a:xfrm>
          <a:prstGeom prst="roundRect">
            <a:avLst>
              <a:gd name="adj" fmla="val 683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68496" y="4919472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 Empleados por genero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3968496" y="510235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Hombres: _____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968496" y="5266944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Mujeres: _____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3968496" y="5431536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Otro / prefiero no decirlo: _____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548640" y="5961888"/>
            <a:ext cx="6446520" cy="2414016"/>
          </a:xfrm>
          <a:prstGeom prst="roundRect">
            <a:avLst>
              <a:gd name="adj" fmla="val 303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76656" y="6071616"/>
            <a:ext cx="62179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7. Si la empresa opera en mas de un pais, indique la distribucion de empleados</a:t>
            </a:r>
            <a:endParaRPr lang="en-US" sz="9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76656" y="6345936"/>
          <a:ext cx="6190488" cy="1920240"/>
        </p:xfrm>
        <a:graphic>
          <a:graphicData uri="http://schemas.openxmlformats.org/drawingml/2006/table">
            <a:tbl>
              <a:tblPr/>
              <a:tblGrid>
                <a:gridCol w="2063496"/>
                <a:gridCol w="2063496"/>
                <a:gridCol w="2063496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Pais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Empleados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Referencia de evidencia (opcional)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Seccion 3 y Seccion 4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Salud y seguridad + salarios y formacion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315468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Seccion 3 - Salud y seguridad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315468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8. Numero de accidentes laborales durante el ano de reporte</a:t>
            </a:r>
            <a:endParaRPr lang="en-US" sz="860" dirty="0"/>
          </a:p>
        </p:txBody>
      </p:sp>
      <p:sp>
        <p:nvSpPr>
          <p:cNvPr id="9" name="Shape 7"/>
          <p:cNvSpPr/>
          <p:nvPr/>
        </p:nvSpPr>
        <p:spPr>
          <a:xfrm>
            <a:off x="676656" y="2523744"/>
            <a:ext cx="2907792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76656" y="2670048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7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Fuente de evidencia (opcional): [] registro HSE  [] registros HR  [] registros de seguro</a:t>
            </a:r>
            <a:endParaRPr lang="en-US" sz="770" dirty="0"/>
          </a:p>
        </p:txBody>
      </p:sp>
      <p:sp>
        <p:nvSpPr>
          <p:cNvPr id="11" name="Shape 9"/>
          <p:cNvSpPr/>
          <p:nvPr/>
        </p:nvSpPr>
        <p:spPr>
          <a:xfrm>
            <a:off x="548640" y="3255264"/>
            <a:ext cx="315468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76656" y="3364992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9. Numero de accidentes laborales mortales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676656" y="3602736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48640" y="3986784"/>
            <a:ext cx="315468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76656" y="4096512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10. La empresa tiene reglas o procedimientos basicos de salud y seguridad laboral?</a:t>
            </a:r>
            <a:endParaRPr lang="en-US" sz="860" dirty="0"/>
          </a:p>
        </p:txBody>
      </p:sp>
      <p:sp>
        <p:nvSpPr>
          <p:cNvPr id="16" name="Text 14"/>
          <p:cNvSpPr/>
          <p:nvPr/>
        </p:nvSpPr>
        <p:spPr>
          <a:xfrm>
            <a:off x="676656" y="4498848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3840480" y="1719072"/>
            <a:ext cx="315468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968496" y="1792224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Seccion 4 - Salarios y formacion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840480" y="2084832"/>
            <a:ext cx="3154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68496" y="219456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11. Todos los empleados reciben al menos el salario minimo legal del pais de empleo?</a:t>
            </a:r>
            <a:endParaRPr lang="en-US" sz="860" dirty="0"/>
          </a:p>
        </p:txBody>
      </p:sp>
      <p:sp>
        <p:nvSpPr>
          <p:cNvPr id="21" name="Text 19"/>
          <p:cNvSpPr/>
          <p:nvPr/>
        </p:nvSpPr>
        <p:spPr>
          <a:xfrm>
            <a:off x="3968496" y="2615184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3840480" y="3273552"/>
            <a:ext cx="3154680" cy="1133856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968496" y="3383280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12. Horas medias de formacion por empleado al ano (aproximado)</a:t>
            </a:r>
            <a:endParaRPr lang="en-US" sz="860" dirty="0"/>
          </a:p>
        </p:txBody>
      </p:sp>
      <p:sp>
        <p:nvSpPr>
          <p:cNvPr id="24" name="Text 22"/>
          <p:cNvSpPr/>
          <p:nvPr/>
        </p:nvSpPr>
        <p:spPr>
          <a:xfrm>
            <a:off x="3968496" y="3694176"/>
            <a:ext cx="23774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_____ horas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3968496" y="3858768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7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Fuente de evidencia (opcional): [] registros de formacion HR  [] log interno de formacion  [] estimacion</a:t>
            </a:r>
            <a:endParaRPr lang="en-US" sz="770" dirty="0"/>
          </a:p>
        </p:txBody>
      </p:sp>
      <p:sp>
        <p:nvSpPr>
          <p:cNvPr id="26" name="Shape 24"/>
          <p:cNvSpPr/>
          <p:nvPr/>
        </p:nvSpPr>
        <p:spPr>
          <a:xfrm>
            <a:off x="3840480" y="4480560"/>
            <a:ext cx="3154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68496" y="4590288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13. Los empleados estan representados por sindicatos o convenios colectivos?</a:t>
            </a:r>
            <a:endParaRPr lang="en-US" sz="860" dirty="0"/>
          </a:p>
        </p:txBody>
      </p:sp>
      <p:sp>
        <p:nvSpPr>
          <p:cNvPr id="28" name="Text 26"/>
          <p:cNvSpPr/>
          <p:nvPr/>
        </p:nvSpPr>
        <p:spPr>
          <a:xfrm>
            <a:off x="3968496" y="4956048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968496" y="5175504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 si: cobertura estimada ______ %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548640" y="5724144"/>
            <a:ext cx="6446520" cy="2651760"/>
          </a:xfrm>
          <a:prstGeom prst="roundRect">
            <a:avLst>
              <a:gd name="adj" fmla="val 2759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76656" y="5833872"/>
            <a:ext cx="61264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Aclaraciones listas para supply-chain (opcionales pero recomendadas)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676656" y="6053328"/>
            <a:ext cx="6163056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H&amp;S: adjuntar o referenciar el registro de incidentes del ano de reporte.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Cumplimiento salarial: referenciar control payroll o revision payroll externa.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Horas de formacion: indicar sistema fuente (HRIS/LMS/registro manual).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Negociacion colectiva: indicar el perimetro usado para el porcentaje de cobertura.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Mantener las definiciones estables ano a ano; si cambian, explicar por que.</a:t>
            </a:r>
            <a:endParaRPr lang="en-US" sz="8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Seccion 5 - Governance y Compliance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Controles clave de governance + due diligence de supply-chain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36576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Seccion 5 - Governance y Compliance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3154680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2926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14. La empresa tiene reglas/politicas internas sobre corrupcion o soborno?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676656" y="2651760"/>
            <a:ext cx="23774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40" dirty="0"/>
          </a:p>
        </p:txBody>
      </p:sp>
      <p:sp>
        <p:nvSpPr>
          <p:cNvPr id="10" name="Text 8"/>
          <p:cNvSpPr/>
          <p:nvPr/>
        </p:nvSpPr>
        <p:spPr>
          <a:xfrm>
            <a:off x="676656" y="2852928"/>
            <a:ext cx="2926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6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(Si no existe una politica formal, el cumplimiento legal basico es suficiente.)</a:t>
            </a:r>
            <a:endParaRPr lang="en-US" sz="760" dirty="0"/>
          </a:p>
        </p:txBody>
      </p:sp>
      <p:sp>
        <p:nvSpPr>
          <p:cNvPr id="11" name="Shape 9"/>
          <p:cNvSpPr/>
          <p:nvPr/>
        </p:nvSpPr>
        <p:spPr>
          <a:xfrm>
            <a:off x="3840480" y="2084832"/>
            <a:ext cx="3154680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968496" y="2194560"/>
            <a:ext cx="2926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15. Durante el ano de reporte hubo condenas/multas firmes por corrupcion o soborno?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3968496" y="2651760"/>
            <a:ext cx="28346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No - 0 condenas / 0 multas    [] Si</a:t>
            </a:r>
            <a:endParaRPr lang="en-US" sz="840" dirty="0"/>
          </a:p>
        </p:txBody>
      </p:sp>
      <p:sp>
        <p:nvSpPr>
          <p:cNvPr id="14" name="Text 12"/>
          <p:cNvSpPr/>
          <p:nvPr/>
        </p:nvSpPr>
        <p:spPr>
          <a:xfrm>
            <a:off x="3968496" y="2852928"/>
            <a:ext cx="29260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 si: Condenas _____    Multas totales _____</a:t>
            </a:r>
            <a:endParaRPr lang="en-US" sz="840" dirty="0"/>
          </a:p>
        </p:txBody>
      </p:sp>
      <p:sp>
        <p:nvSpPr>
          <p:cNvPr id="15" name="Shape 13"/>
          <p:cNvSpPr/>
          <p:nvPr/>
        </p:nvSpPr>
        <p:spPr>
          <a:xfrm>
            <a:off x="548640" y="3529584"/>
            <a:ext cx="315468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6656" y="3639312"/>
            <a:ext cx="2926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3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16. La empresa cumple las leyes laborales nacionales sobre trabajo infantil y trabajo forzoso?</a:t>
            </a:r>
            <a:endParaRPr lang="en-US" sz="830" dirty="0"/>
          </a:p>
        </p:txBody>
      </p:sp>
      <p:sp>
        <p:nvSpPr>
          <p:cNvPr id="17" name="Text 15"/>
          <p:cNvSpPr/>
          <p:nvPr/>
        </p:nvSpPr>
        <p:spPr>
          <a:xfrm>
            <a:off x="676656" y="4059936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40" dirty="0"/>
          </a:p>
        </p:txBody>
      </p:sp>
      <p:sp>
        <p:nvSpPr>
          <p:cNvPr id="18" name="Text 16"/>
          <p:cNvSpPr/>
          <p:nvPr/>
        </p:nvSpPr>
        <p:spPr>
          <a:xfrm>
            <a:off x="676656" y="4261104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(Se considera suficiente para SMEs el cumplimiento de la legislacion nacional.)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3840480" y="3529584"/>
            <a:ext cx="315468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68496" y="3639312"/>
            <a:ext cx="2926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3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17. Quien es responsable de temas ambientales o de sostenibilidad en la empresa?</a:t>
            </a:r>
            <a:endParaRPr lang="en-US" sz="830" dirty="0"/>
          </a:p>
        </p:txBody>
      </p:sp>
      <p:sp>
        <p:nvSpPr>
          <p:cNvPr id="21" name="Text 19"/>
          <p:cNvSpPr/>
          <p:nvPr/>
        </p:nvSpPr>
        <p:spPr>
          <a:xfrm>
            <a:off x="3968496" y="4041648"/>
            <a:ext cx="29260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Propietario / Direccion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Responsable de operaciones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No asignado formalmente</a:t>
            </a:r>
            <a:endParaRPr lang="en-US" sz="820" dirty="0"/>
          </a:p>
        </p:txBody>
      </p:sp>
      <p:sp>
        <p:nvSpPr>
          <p:cNvPr id="22" name="Shape 20"/>
          <p:cNvSpPr/>
          <p:nvPr/>
        </p:nvSpPr>
        <p:spPr>
          <a:xfrm>
            <a:off x="548640" y="5102352"/>
            <a:ext cx="644652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6656" y="5212080"/>
            <a:ext cx="61264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18. La empresa se compromete a cumplir las leyes ambientales y laborales aplicables?</a:t>
            </a:r>
            <a:endParaRPr lang="en-US" sz="860" dirty="0"/>
          </a:p>
        </p:txBody>
      </p:sp>
      <p:sp>
        <p:nvSpPr>
          <p:cNvPr id="24" name="Text 22"/>
          <p:cNvSpPr/>
          <p:nvPr/>
        </p:nvSpPr>
        <p:spPr>
          <a:xfrm>
            <a:off x="676656" y="555955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40" dirty="0"/>
          </a:p>
        </p:txBody>
      </p:sp>
      <p:sp>
        <p:nvSpPr>
          <p:cNvPr id="25" name="Shape 23"/>
          <p:cNvSpPr/>
          <p:nvPr/>
        </p:nvSpPr>
        <p:spPr>
          <a:xfrm>
            <a:off x="548640" y="6236208"/>
            <a:ext cx="6446520" cy="2139696"/>
          </a:xfrm>
          <a:prstGeom prst="roundRect">
            <a:avLst>
              <a:gd name="adj" fmla="val 3419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6656" y="6345936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4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Indicaciones listas para supply-chain (recomendadas)</a:t>
            </a:r>
            <a:endParaRPr lang="en-US" sz="940" dirty="0"/>
          </a:p>
        </p:txBody>
      </p:sp>
      <p:sp>
        <p:nvSpPr>
          <p:cNvPr id="27" name="Text 25"/>
          <p:cNvSpPr/>
          <p:nvPr/>
        </p:nvSpPr>
        <p:spPr>
          <a:xfrm>
            <a:off x="676656" y="6565392"/>
            <a:ext cx="6163056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Mantener respuestas factuales y vinculadas a registros internos.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Para cualquier 'No', anadir una accion correctiva breve y una fecha objetivo.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Usar el mismo perimetro y ano de reporte en todas las disclosures.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Mantener disponibles referencias legales y HR para la revision del comprador.</a:t>
            </a:r>
            <a:endParaRPr lang="en-US" sz="8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Confirmacion de direccion y envio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Aprobacion final y detalles del paquete de soporte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1847088"/>
          </a:xfrm>
          <a:prstGeom prst="roundRect">
            <a:avLst>
              <a:gd name="adj" fmla="val 3960"/>
            </a:avLst>
          </a:prstGeom>
          <a:solidFill>
            <a:srgbClr val="DFF3F1"/>
          </a:solidFill>
          <a:ln w="12700">
            <a:solidFill>
              <a:srgbClr val="A8E4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828800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Confirmacion de direccion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76656" y="2029968"/>
            <a:ext cx="6126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empresa confirma que la informacion incluida en esta disclosure se basa en registros internos disponibles en el momento del reporte.</a:t>
            </a:r>
            <a:endParaRPr lang="en-US" sz="880" dirty="0"/>
          </a:p>
        </p:txBody>
      </p:sp>
      <p:sp>
        <p:nvSpPr>
          <p:cNvPr id="8" name="Text 6"/>
          <p:cNvSpPr/>
          <p:nvPr/>
        </p:nvSpPr>
        <p:spPr>
          <a:xfrm>
            <a:off x="676656" y="245059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Nombre: ______________________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2834640" y="245059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Cargo: ______________________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4983480" y="2450592"/>
            <a:ext cx="18288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Fecha: ______________________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676656" y="272491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Firma: ______________________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548640" y="3730752"/>
            <a:ext cx="6446520" cy="1627632"/>
          </a:xfrm>
          <a:prstGeom prst="roundRect">
            <a:avLst>
              <a:gd name="adj" fmla="val 4494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76656" y="3840480"/>
            <a:ext cx="914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Nota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76656" y="4041648"/>
            <a:ext cx="6163056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Esta divulgación sigue un enfoque simplificado de divulgación de sostenibilidad para pymes, alineado con el marco VSME Basic.</a:t>
            </a:r>
            <a:endParaRPr lang="en-US" sz="860" dirty="0"/>
          </a:p>
          <a:p>
            <a:pPr indent="0" marL="0">
              <a:buNone/>
            </a:pPr>
            <a:endParaRPr lang="en-US" sz="860" dirty="0"/>
          </a:p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Este documento esta pensado como disclosure ESG para pymes y no se presenta como un informe completo CSRD / ESRS.</a:t>
            </a:r>
            <a:endParaRPr lang="en-US" sz="860" dirty="0"/>
          </a:p>
        </p:txBody>
      </p:sp>
      <p:sp>
        <p:nvSpPr>
          <p:cNvPr id="15" name="Shape 13"/>
          <p:cNvSpPr/>
          <p:nvPr/>
        </p:nvSpPr>
        <p:spPr>
          <a:xfrm>
            <a:off x="548640" y="5522976"/>
            <a:ext cx="644652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6656" y="5632704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Campos opcionales para comprador (recomendado)</a:t>
            </a:r>
            <a:endParaRPr lang="en-US" sz="920" dirty="0"/>
          </a:p>
        </p:txBody>
      </p:sp>
      <p:sp>
        <p:nvSpPr>
          <p:cNvPr id="17" name="Text 15"/>
          <p:cNvSpPr/>
          <p:nvPr/>
        </p:nvSpPr>
        <p:spPr>
          <a:xfrm>
            <a:off x="676656" y="5907024"/>
            <a:ext cx="6144768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Codigo proveedor: ______    Cliente: ______    Completado por: ______    Fecha revision: ______</a:t>
            </a:r>
            <a:endParaRPr lang="en-US" sz="840" dirty="0"/>
          </a:p>
        </p:txBody>
      </p:sp>
      <p:sp>
        <p:nvSpPr>
          <p:cNvPr id="18" name="Shape 16"/>
          <p:cNvSpPr/>
          <p:nvPr/>
        </p:nvSpPr>
        <p:spPr>
          <a:xfrm>
            <a:off x="548640" y="6675120"/>
            <a:ext cx="6446520" cy="1700784"/>
          </a:xfrm>
          <a:prstGeom prst="roundRect">
            <a:avLst>
              <a:gd name="adj" fmla="val 4301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6784848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Checklist del paquete de envio (opcional)</a:t>
            </a:r>
            <a:endParaRPr lang="en-US" sz="920" dirty="0"/>
          </a:p>
        </p:txBody>
      </p:sp>
      <p:sp>
        <p:nvSpPr>
          <p:cNvPr id="20" name="Text 18"/>
          <p:cNvSpPr/>
          <p:nvPr/>
        </p:nvSpPr>
        <p:spPr>
          <a:xfrm>
            <a:off x="676656" y="7004304"/>
            <a:ext cx="6144768" cy="1170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Carpeta de evidencias/referencia: _______________________________________________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Extracto payroll o reporte HR (para Q4)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Registro HSE / incidentes (para Q8)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Reporte fuente de formacion o nota de estimacion (para Q12)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Referencia legal / compliance (para Q14-Q18)</a:t>
            </a:r>
            <a:endParaRPr lang="en-US" sz="8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EnvironmentalReport.eu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 ESG Disclosure Package Template</dc:title>
  <dc:subject>SME ESG Disclosure Package (VSME Basic-aligned)</dc:subject>
  <dc:creator>EnvironmentalReport.eu</dc:creator>
  <cp:lastModifiedBy>EnvironmentalReport.eu</cp:lastModifiedBy>
  <cp:revision>1</cp:revision>
  <dcterms:created xsi:type="dcterms:W3CDTF">2026-03-16T14:39:21Z</dcterms:created>
  <dcterms:modified xsi:type="dcterms:W3CDTF">2026-03-16T14:39:21Z</dcterms:modified>
</cp:coreProperties>
</file>