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notesMasterIdLst>
    <p:notesMasterId r:id="rId8"/>
  </p:notesMasterIdLst>
  <p:sldSz cx="7562088" cy="10689336"/>
  <p:notesSz cx="10689336" cy="756208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1002-1.png"/><Relationship Id="rId2" Type="http://schemas.openxmlformats.org/officeDocument/2006/relationships/image" Target="../media/image-1002-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R_BRANDED_MASTER">
    <p:bg>
      <p:bgPr>
        <a:solidFill>
          <a:srgbClr val="FFFFFF"/>
        </a:solidFill>
      </p:bgPr>
    </p:bg>
    <p:spTree>
      <p:nvGrpSpPr>
        <p:cNvPr id="1" name=""/>
        <p:cNvGrpSpPr/>
        <p:nvPr/>
      </p:nvGrpSpPr>
      <p:grpSpPr>
        <a:xfrm>
          <a:off x="0" y="0"/>
          <a:ext cx="0" cy="0"/>
          <a:chOff x="0" y="0"/>
          <a:chExt cx="0" cy="0"/>
        </a:xfrm>
      </p:grpSpPr>
      <p:pic>
        <p:nvPicPr>
          <p:cNvPr id="2" name="Image 0" descr="/Users/lukaspc/Documents/GitHub/Environmentalreport codex copy/web/public/logo-favicon.PNG">    </p:cNvPr>
          <p:cNvPicPr>
            <a:picLocks noChangeAspect="1"/>
          </p:cNvPicPr>
          <p:nvPr/>
        </p:nvPicPr>
        <p:blipFill>
          <a:blip r:embed="rId1"/>
          <a:stretch>
            <a:fillRect/>
          </a:stretch>
        </p:blipFill>
        <p:spPr>
          <a:xfrm>
            <a:off x="548640" y="283464"/>
            <a:ext cx="137160" cy="137160"/>
          </a:xfrm>
          <a:prstGeom prst="rect">
            <a:avLst/>
          </a:prstGeom>
        </p:spPr>
      </p:pic>
      <p:sp>
        <p:nvSpPr>
          <p:cNvPr id="3" name="Text 0"/>
          <p:cNvSpPr/>
          <p:nvPr/>
        </p:nvSpPr>
        <p:spPr>
          <a:xfrm>
            <a:off x="731520" y="310896"/>
            <a:ext cx="2743200" cy="128016"/>
          </a:xfrm>
          <a:prstGeom prst="rect">
            <a:avLst/>
          </a:prstGeom>
          <a:noFill/>
          <a:ln/>
        </p:spPr>
        <p:txBody>
          <a:bodyPr wrap="square" rtlCol="0" anchor="ctr"/>
          <a:lstStyle/>
          <a:p>
            <a:pPr indent="0" marL="0">
              <a:buNone/>
            </a:pPr>
            <a:r>
              <a:rPr lang="en-US" sz="900" b="1" dirty="0">
                <a:solidFill>
                  <a:srgbClr val="0B1220"/>
                </a:solidFill>
                <a:latin typeface="Aptos" pitchFamily="34" charset="0"/>
                <a:ea typeface="Aptos" pitchFamily="34" charset="-122"/>
                <a:cs typeface="Aptos" pitchFamily="34" charset="-120"/>
              </a:rPr>
              <a:t>environmentalreport.eu</a:t>
            </a:r>
            <a:endParaRPr lang="en-US" sz="900" dirty="0"/>
          </a:p>
        </p:txBody>
      </p:sp>
      <p:sp>
        <p:nvSpPr>
          <p:cNvPr id="4" name="Text 1"/>
          <p:cNvSpPr/>
          <p:nvPr/>
        </p:nvSpPr>
        <p:spPr>
          <a:xfrm>
            <a:off x="4160520" y="310896"/>
            <a:ext cx="2834640" cy="128016"/>
          </a:xfrm>
          <a:prstGeom prst="rect">
            <a:avLst/>
          </a:prstGeom>
          <a:noFill/>
          <a:ln/>
        </p:spPr>
        <p:txBody>
          <a:bodyPr wrap="square" rtlCol="0" anchor="ctr"/>
          <a:lstStyle/>
          <a:p>
            <a:pPr algn="r" indent="0" marL="0">
              <a:buNone/>
            </a:pPr>
            <a:r>
              <a:rPr lang="en-US" sz="800" dirty="0">
                <a:solidFill>
                  <a:srgbClr val="55637A"/>
                </a:solidFill>
                <a:latin typeface="Aptos" pitchFamily="34" charset="0"/>
                <a:ea typeface="Aptos" pitchFamily="34" charset="-122"/>
                <a:cs typeface="Aptos" pitchFamily="34" charset="-120"/>
              </a:rPr>
              <a:t>Pack de divulgation ESG pour PME Template</a:t>
            </a:r>
            <a:endParaRPr lang="en-US" sz="800" dirty="0"/>
          </a:p>
        </p:txBody>
      </p:sp>
      <p:sp>
        <p:nvSpPr>
          <p:cNvPr id="5" name="Shape 2"/>
          <p:cNvSpPr/>
          <p:nvPr/>
        </p:nvSpPr>
        <p:spPr>
          <a:xfrm>
            <a:off x="548640" y="10131552"/>
            <a:ext cx="6446520" cy="0"/>
          </a:xfrm>
          <a:prstGeom prst="line">
            <a:avLst/>
          </a:prstGeom>
          <a:noFill/>
          <a:ln w="12700">
            <a:solidFill>
              <a:srgbClr val="E6EAF2"/>
            </a:solidFill>
            <a:prstDash val="solid"/>
          </a:ln>
        </p:spPr>
      </p:sp>
      <p:pic>
        <p:nvPicPr>
          <p:cNvPr id="6" name="Image 1" descr="/Users/lukaspc/Documents/GitHub/Environmentalreport codex copy/web/public/logo-favicon.PNG">    </p:cNvPr>
          <p:cNvPicPr>
            <a:picLocks noChangeAspect="1"/>
          </p:cNvPicPr>
          <p:nvPr/>
        </p:nvPicPr>
        <p:blipFill>
          <a:blip r:embed="rId2"/>
          <a:stretch>
            <a:fillRect/>
          </a:stretch>
        </p:blipFill>
        <p:spPr>
          <a:xfrm>
            <a:off x="548640" y="10149840"/>
            <a:ext cx="109728" cy="109728"/>
          </a:xfrm>
          <a:prstGeom prst="rect">
            <a:avLst/>
          </a:prstGeom>
        </p:spPr>
      </p:pic>
      <p:sp>
        <p:nvSpPr>
          <p:cNvPr id="7" name="Text 3"/>
          <p:cNvSpPr/>
          <p:nvPr/>
        </p:nvSpPr>
        <p:spPr>
          <a:xfrm>
            <a:off x="713232" y="10158984"/>
            <a:ext cx="3749040" cy="109728"/>
          </a:xfrm>
          <a:prstGeom prst="rect">
            <a:avLst/>
          </a:prstGeom>
          <a:noFill/>
          <a:ln/>
        </p:spPr>
        <p:txBody>
          <a:bodyPr wrap="square" rtlCol="0" anchor="ctr"/>
          <a:lstStyle/>
          <a:p>
            <a:pPr indent="0" marL="0">
              <a:buNone/>
            </a:pPr>
            <a:r>
              <a:rPr lang="en-US" sz="800" dirty="0">
                <a:solidFill>
                  <a:srgbClr val="55637A"/>
                </a:solidFill>
                <a:latin typeface="Aptos" pitchFamily="34" charset="0"/>
                <a:ea typeface="Aptos" pitchFamily="34" charset="-122"/>
                <a:cs typeface="Aptos" pitchFamily="34" charset="-120"/>
              </a:rPr>
              <a:t>Prepare avec les outils EnvironmentalReport.eu</a:t>
            </a:r>
            <a:endParaRPr lang="en-US" sz="800" dirty="0"/>
          </a:p>
        </p:txBody>
      </p:sp>
      <p:sp>
        <p:nvSpPr>
          <p:cNvPr id="8" name="Text 4"/>
          <p:cNvSpPr/>
          <p:nvPr/>
        </p:nvSpPr>
        <p:spPr>
          <a:xfrm>
            <a:off x="3108960" y="10287000"/>
            <a:ext cx="3886200" cy="109728"/>
          </a:xfrm>
          <a:prstGeom prst="rect">
            <a:avLst/>
          </a:prstGeom>
          <a:noFill/>
          <a:ln/>
        </p:spPr>
        <p:txBody>
          <a:bodyPr wrap="square" rtlCol="0" anchor="ctr"/>
          <a:lstStyle/>
          <a:p>
            <a:pPr algn="r" indent="0" marL="0">
              <a:buNone/>
            </a:pPr>
            <a:r>
              <a:rPr lang="en-US" sz="710" dirty="0">
                <a:solidFill>
                  <a:srgbClr val="55637A"/>
                </a:solidFill>
                <a:latin typeface="Aptos" pitchFamily="34" charset="0"/>
                <a:ea typeface="Aptos" pitchFamily="34" charset="-122"/>
                <a:cs typeface="Aptos" pitchFamily="34" charset="-120"/>
              </a:rPr>
              <a:t>Ce document n'est pas presente comme un rapport complet de durabilite CSRD / ESRS</a:t>
            </a:r>
            <a:endParaRPr lang="en-US" sz="710"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548640" y="859536"/>
            <a:ext cx="6446520" cy="2340864"/>
          </a:xfrm>
          <a:prstGeom prst="roundRect">
            <a:avLst>
              <a:gd name="adj" fmla="val 3125"/>
            </a:avLst>
          </a:prstGeom>
          <a:solidFill>
            <a:srgbClr val="EAF5FF"/>
          </a:solidFill>
          <a:ln w="12700">
            <a:solidFill>
              <a:srgbClr val="B7DAF8"/>
            </a:solidFill>
            <a:prstDash val="solid"/>
          </a:ln>
        </p:spPr>
      </p:sp>
      <p:sp>
        <p:nvSpPr>
          <p:cNvPr id="3" name="Text 1"/>
          <p:cNvSpPr/>
          <p:nvPr/>
        </p:nvSpPr>
        <p:spPr>
          <a:xfrm>
            <a:off x="786384" y="1060704"/>
            <a:ext cx="5943600" cy="987552"/>
          </a:xfrm>
          <a:prstGeom prst="rect">
            <a:avLst/>
          </a:prstGeom>
          <a:noFill/>
          <a:ln/>
        </p:spPr>
        <p:txBody>
          <a:bodyPr wrap="square" rtlCol="0" anchor="t"/>
          <a:lstStyle/>
          <a:p>
            <a:pPr algn="ctr" indent="0" marL="0">
              <a:buNone/>
            </a:pPr>
            <a:r>
              <a:rPr lang="en-US" sz="2800" b="1" dirty="0">
                <a:solidFill>
                  <a:srgbClr val="0B1220"/>
                </a:solidFill>
                <a:latin typeface="Aptos" pitchFamily="34" charset="0"/>
                <a:ea typeface="Aptos" pitchFamily="34" charset="-122"/>
                <a:cs typeface="Aptos" pitchFamily="34" charset="-120"/>
              </a:rPr>
              <a:t>Pack de divulgation ESG pour PME</a:t>
            </a:r>
            <a:endParaRPr lang="en-US" sz="2800" dirty="0"/>
          </a:p>
        </p:txBody>
      </p:sp>
      <p:sp>
        <p:nvSpPr>
          <p:cNvPr id="4" name="Text 2"/>
          <p:cNvSpPr/>
          <p:nvPr/>
        </p:nvSpPr>
        <p:spPr>
          <a:xfrm>
            <a:off x="786384" y="2103120"/>
            <a:ext cx="5943600" cy="219456"/>
          </a:xfrm>
          <a:prstGeom prst="rect">
            <a:avLst/>
          </a:prstGeom>
          <a:noFill/>
          <a:ln/>
        </p:spPr>
        <p:txBody>
          <a:bodyPr wrap="square" rtlCol="0" anchor="ctr"/>
          <a:lstStyle/>
          <a:p>
            <a:pPr algn="ctr" indent="0" marL="0">
              <a:buNone/>
            </a:pPr>
            <a:r>
              <a:rPr lang="en-US" sz="1550" b="1" dirty="0">
                <a:solidFill>
                  <a:srgbClr val="55637A"/>
                </a:solidFill>
                <a:latin typeface="Aptos" pitchFamily="34" charset="0"/>
                <a:ea typeface="Aptos" pitchFamily="34" charset="-122"/>
                <a:cs typeface="Aptos" pitchFamily="34" charset="-120"/>
              </a:rPr>
              <a:t>Aligne VSME Basic</a:t>
            </a:r>
            <a:endParaRPr lang="en-US" sz="1550" dirty="0"/>
          </a:p>
        </p:txBody>
      </p:sp>
      <p:sp>
        <p:nvSpPr>
          <p:cNvPr id="5" name="Shape 3"/>
          <p:cNvSpPr/>
          <p:nvPr/>
        </p:nvSpPr>
        <p:spPr>
          <a:xfrm>
            <a:off x="2377440" y="2359152"/>
            <a:ext cx="2788920" cy="0"/>
          </a:xfrm>
          <a:prstGeom prst="line">
            <a:avLst/>
          </a:prstGeom>
          <a:noFill/>
          <a:ln w="12700">
            <a:solidFill>
              <a:srgbClr val="B7DAF8"/>
            </a:solidFill>
            <a:prstDash val="solid"/>
          </a:ln>
        </p:spPr>
      </p:sp>
      <p:sp>
        <p:nvSpPr>
          <p:cNvPr id="6" name="Text 4"/>
          <p:cNvSpPr/>
          <p:nvPr/>
        </p:nvSpPr>
        <p:spPr>
          <a:xfrm>
            <a:off x="786384" y="2414016"/>
            <a:ext cx="5943600" cy="182880"/>
          </a:xfrm>
          <a:prstGeom prst="rect">
            <a:avLst/>
          </a:prstGeom>
          <a:noFill/>
          <a:ln/>
        </p:spPr>
        <p:txBody>
          <a:bodyPr wrap="square" rtlCol="0" anchor="ctr"/>
          <a:lstStyle/>
          <a:p>
            <a:pPr algn="ctr" indent="0" marL="0">
              <a:buNone/>
            </a:pPr>
            <a:r>
              <a:rPr lang="en-US" sz="920" dirty="0">
                <a:solidFill>
                  <a:srgbClr val="55637A"/>
                </a:solidFill>
                <a:latin typeface="Aptos" pitchFamily="34" charset="0"/>
                <a:ea typeface="Aptos" pitchFamily="34" charset="-122"/>
                <a:cs typeface="Aptos" pitchFamily="34" charset="-120"/>
              </a:rPr>
              <a:t>Environnement | Social | Gouvernance</a:t>
            </a:r>
            <a:endParaRPr lang="en-US" sz="920" dirty="0"/>
          </a:p>
        </p:txBody>
      </p:sp>
      <p:sp>
        <p:nvSpPr>
          <p:cNvPr id="7" name="Shape 5"/>
          <p:cNvSpPr/>
          <p:nvPr/>
        </p:nvSpPr>
        <p:spPr>
          <a:xfrm>
            <a:off x="2377440" y="3401568"/>
            <a:ext cx="2788920" cy="1133856"/>
          </a:xfrm>
          <a:prstGeom prst="roundRect">
            <a:avLst>
              <a:gd name="adj" fmla="val 6452"/>
            </a:avLst>
          </a:prstGeom>
          <a:solidFill>
            <a:srgbClr val="FBFCFF"/>
          </a:solidFill>
          <a:ln w="12700">
            <a:solidFill>
              <a:srgbClr val="E6EAF2"/>
            </a:solidFill>
            <a:prstDash val="solid"/>
          </a:ln>
        </p:spPr>
      </p:sp>
      <p:sp>
        <p:nvSpPr>
          <p:cNvPr id="8" name="Text 6"/>
          <p:cNvSpPr/>
          <p:nvPr/>
        </p:nvSpPr>
        <p:spPr>
          <a:xfrm>
            <a:off x="2505456" y="3895344"/>
            <a:ext cx="2532888" cy="128016"/>
          </a:xfrm>
          <a:prstGeom prst="rect">
            <a:avLst/>
          </a:prstGeom>
          <a:noFill/>
          <a:ln/>
        </p:spPr>
        <p:txBody>
          <a:bodyPr wrap="square" rtlCol="0" anchor="ctr"/>
          <a:lstStyle/>
          <a:p>
            <a:pPr algn="ctr" indent="0" marL="0">
              <a:buNone/>
            </a:pPr>
            <a:r>
              <a:rPr lang="en-US" sz="860" dirty="0">
                <a:solidFill>
                  <a:srgbClr val="55637A"/>
                </a:solidFill>
                <a:latin typeface="Aptos" pitchFamily="34" charset="0"/>
                <a:ea typeface="Aptos" pitchFamily="34" charset="-122"/>
                <a:cs typeface="Aptos" pitchFamily="34" charset="-120"/>
              </a:rPr>
              <a:t>Logo entreprise (optionnel)</a:t>
            </a:r>
            <a:endParaRPr lang="en-US" sz="860" dirty="0"/>
          </a:p>
        </p:txBody>
      </p:sp>
      <p:sp>
        <p:nvSpPr>
          <p:cNvPr id="9" name="Shape 7"/>
          <p:cNvSpPr/>
          <p:nvPr/>
        </p:nvSpPr>
        <p:spPr>
          <a:xfrm>
            <a:off x="896112" y="4773168"/>
            <a:ext cx="5751576" cy="1426464"/>
          </a:xfrm>
          <a:prstGeom prst="roundRect">
            <a:avLst>
              <a:gd name="adj" fmla="val 5128"/>
            </a:avLst>
          </a:prstGeom>
          <a:solidFill>
            <a:srgbClr val="FFFFFF"/>
          </a:solidFill>
          <a:ln w="12700">
            <a:solidFill>
              <a:srgbClr val="E6EAF2"/>
            </a:solidFill>
            <a:prstDash val="solid"/>
          </a:ln>
        </p:spPr>
      </p:sp>
      <p:sp>
        <p:nvSpPr>
          <p:cNvPr id="10" name="Text 8"/>
          <p:cNvSpPr/>
          <p:nvPr/>
        </p:nvSpPr>
        <p:spPr>
          <a:xfrm>
            <a:off x="1060704" y="5010912"/>
            <a:ext cx="5394960" cy="128016"/>
          </a:xfrm>
          <a:prstGeom prst="rect">
            <a:avLst/>
          </a:prstGeom>
          <a:noFill/>
          <a:ln/>
        </p:spPr>
        <p:txBody>
          <a:bodyPr wrap="square" rtlCol="0" anchor="ctr"/>
          <a:lstStyle/>
          <a:p>
            <a:pPr indent="0" marL="0">
              <a:buNone/>
            </a:pPr>
            <a:r>
              <a:rPr lang="en-US" sz="920" dirty="0">
                <a:solidFill>
                  <a:srgbClr val="0B1220"/>
                </a:solidFill>
                <a:latin typeface="Aptos" pitchFamily="34" charset="0"/>
                <a:ea typeface="Aptos" pitchFamily="34" charset="-122"/>
                <a:cs typeface="Aptos" pitchFamily="34" charset="-120"/>
              </a:rPr>
              <a:t>Nom de l'entreprise: _____________________________</a:t>
            </a:r>
            <a:endParaRPr lang="en-US" sz="920" dirty="0"/>
          </a:p>
        </p:txBody>
      </p:sp>
      <p:sp>
        <p:nvSpPr>
          <p:cNvPr id="11" name="Text 9"/>
          <p:cNvSpPr/>
          <p:nvPr/>
        </p:nvSpPr>
        <p:spPr>
          <a:xfrm>
            <a:off x="1060704" y="5303520"/>
            <a:ext cx="5394960" cy="128016"/>
          </a:xfrm>
          <a:prstGeom prst="rect">
            <a:avLst/>
          </a:prstGeom>
          <a:noFill/>
          <a:ln/>
        </p:spPr>
        <p:txBody>
          <a:bodyPr wrap="square" rtlCol="0" anchor="ctr"/>
          <a:lstStyle/>
          <a:p>
            <a:pPr indent="0" marL="0">
              <a:buNone/>
            </a:pPr>
            <a:r>
              <a:rPr lang="en-US" sz="920" dirty="0">
                <a:solidFill>
                  <a:srgbClr val="0B1220"/>
                </a:solidFill>
                <a:latin typeface="Aptos" pitchFamily="34" charset="0"/>
                <a:ea typeface="Aptos" pitchFamily="34" charset="-122"/>
                <a:cs typeface="Aptos" pitchFamily="34" charset="-120"/>
              </a:rPr>
              <a:t>Pays: _____________________________________________</a:t>
            </a:r>
            <a:endParaRPr lang="en-US" sz="920" dirty="0"/>
          </a:p>
        </p:txBody>
      </p:sp>
      <p:sp>
        <p:nvSpPr>
          <p:cNvPr id="12" name="Text 10"/>
          <p:cNvSpPr/>
          <p:nvPr/>
        </p:nvSpPr>
        <p:spPr>
          <a:xfrm>
            <a:off x="1060704" y="5596128"/>
            <a:ext cx="5394960" cy="128016"/>
          </a:xfrm>
          <a:prstGeom prst="rect">
            <a:avLst/>
          </a:prstGeom>
          <a:noFill/>
          <a:ln/>
        </p:spPr>
        <p:txBody>
          <a:bodyPr wrap="square" rtlCol="0" anchor="ctr"/>
          <a:lstStyle/>
          <a:p>
            <a:pPr indent="0" marL="0">
              <a:buNone/>
            </a:pPr>
            <a:r>
              <a:rPr lang="en-US" sz="920" dirty="0">
                <a:solidFill>
                  <a:srgbClr val="0B1220"/>
                </a:solidFill>
                <a:latin typeface="Aptos" pitchFamily="34" charset="0"/>
                <a:ea typeface="Aptos" pitchFamily="34" charset="-122"/>
                <a:cs typeface="Aptos" pitchFamily="34" charset="-120"/>
              </a:rPr>
              <a:t>Annee de reporting: _____________________________</a:t>
            </a:r>
            <a:endParaRPr lang="en-US" sz="920" dirty="0"/>
          </a:p>
        </p:txBody>
      </p:sp>
      <p:sp>
        <p:nvSpPr>
          <p:cNvPr id="13" name="Text 11"/>
          <p:cNvSpPr/>
          <p:nvPr/>
        </p:nvSpPr>
        <p:spPr>
          <a:xfrm>
            <a:off x="1060704" y="5888736"/>
            <a:ext cx="5394960" cy="128016"/>
          </a:xfrm>
          <a:prstGeom prst="rect">
            <a:avLst/>
          </a:prstGeom>
          <a:noFill/>
          <a:ln/>
        </p:spPr>
        <p:txBody>
          <a:bodyPr wrap="square" rtlCol="0" anchor="ctr"/>
          <a:lstStyle/>
          <a:p>
            <a:pPr indent="0" marL="0">
              <a:buNone/>
            </a:pPr>
            <a:r>
              <a:rPr lang="en-US" sz="920" dirty="0">
                <a:solidFill>
                  <a:srgbClr val="0B1220"/>
                </a:solidFill>
                <a:latin typeface="Aptos" pitchFamily="34" charset="0"/>
                <a:ea typeface="Aptos" pitchFamily="34" charset="-122"/>
                <a:cs typeface="Aptos" pitchFamily="34" charset="-120"/>
              </a:rPr>
              <a:t>Date: __________________________________________</a:t>
            </a:r>
            <a:endParaRPr lang="en-US" sz="920" dirty="0"/>
          </a:p>
        </p:txBody>
      </p:sp>
      <p:sp>
        <p:nvSpPr>
          <p:cNvPr id="14" name="Shape 12"/>
          <p:cNvSpPr/>
          <p:nvPr/>
        </p:nvSpPr>
        <p:spPr>
          <a:xfrm>
            <a:off x="896112" y="6419088"/>
            <a:ext cx="5751576" cy="1078992"/>
          </a:xfrm>
          <a:prstGeom prst="roundRect">
            <a:avLst>
              <a:gd name="adj" fmla="val 6780"/>
            </a:avLst>
          </a:prstGeom>
          <a:solidFill>
            <a:srgbClr val="FFFFFF"/>
          </a:solidFill>
          <a:ln w="12700">
            <a:solidFill>
              <a:srgbClr val="E6EAF2"/>
            </a:solidFill>
            <a:prstDash val="solid"/>
          </a:ln>
        </p:spPr>
      </p:sp>
      <p:sp>
        <p:nvSpPr>
          <p:cNvPr id="15" name="Text 13"/>
          <p:cNvSpPr/>
          <p:nvPr/>
        </p:nvSpPr>
        <p:spPr>
          <a:xfrm>
            <a:off x="1060704" y="6547104"/>
            <a:ext cx="2194560" cy="128016"/>
          </a:xfrm>
          <a:prstGeom prst="rect">
            <a:avLst/>
          </a:prstGeom>
          <a:noFill/>
          <a:ln/>
        </p:spPr>
        <p:txBody>
          <a:bodyPr wrap="square" rtlCol="0" anchor="ctr"/>
          <a:lstStyle/>
          <a:p>
            <a:pPr indent="0" marL="0">
              <a:buNone/>
            </a:pPr>
            <a:r>
              <a:rPr lang="en-US" sz="1000" b="1" dirty="0">
                <a:solidFill>
                  <a:srgbClr val="0B1220"/>
                </a:solidFill>
                <a:latin typeface="Aptos" pitchFamily="34" charset="0"/>
                <a:ea typeface="Aptos" pitchFamily="34" charset="-122"/>
                <a:cs typeface="Aptos" pitchFamily="34" charset="-120"/>
              </a:rPr>
              <a:t>Documents inclus</a:t>
            </a:r>
            <a:endParaRPr lang="en-US" sz="1000" dirty="0"/>
          </a:p>
        </p:txBody>
      </p:sp>
      <p:sp>
        <p:nvSpPr>
          <p:cNvPr id="16" name="Text 14"/>
          <p:cNvSpPr/>
          <p:nvPr/>
        </p:nvSpPr>
        <p:spPr>
          <a:xfrm>
            <a:off x="1060704" y="6803136"/>
            <a:ext cx="3840480" cy="530352"/>
          </a:xfrm>
          <a:prstGeom prst="rect">
            <a:avLst/>
          </a:prstGeom>
          <a:noFill/>
          <a:ln/>
        </p:spPr>
        <p:txBody>
          <a:bodyPr wrap="square" rtlCol="0" anchor="t"/>
          <a:lstStyle/>
          <a:p>
            <a:pPr indent="0" marL="0">
              <a:buNone/>
            </a:pPr>
            <a:r>
              <a:rPr lang="en-US" sz="880" dirty="0">
                <a:solidFill>
                  <a:srgbClr val="0B1220"/>
                </a:solidFill>
                <a:latin typeface="Aptos" pitchFamily="34" charset="0"/>
                <a:ea typeface="Aptos" pitchFamily="34" charset="-122"/>
                <a:cs typeface="Aptos" pitchFamily="34" charset="-120"/>
              </a:rPr>
              <a:t>• Rapport environnemental</a:t>
            </a:r>
            <a:endParaRPr lang="en-US" sz="880" dirty="0"/>
          </a:p>
          <a:p>
            <a:pPr indent="0" marL="0">
              <a:buNone/>
            </a:pPr>
            <a:r>
              <a:rPr lang="en-US" sz="880" dirty="0">
                <a:solidFill>
                  <a:srgbClr val="0B1220"/>
                </a:solidFill>
                <a:latin typeface="Aptos" pitchFamily="34" charset="0"/>
                <a:ea typeface="Aptos" pitchFamily="34" charset="-122"/>
                <a:cs typeface="Aptos" pitchFamily="34" charset="-120"/>
              </a:rPr>
              <a:t>• Divulgation sociale et gouvernance</a:t>
            </a:r>
            <a:endParaRPr lang="en-US" sz="880" dirty="0"/>
          </a:p>
        </p:txBody>
      </p:sp>
      <p:sp>
        <p:nvSpPr>
          <p:cNvPr id="17" name="Shape 15"/>
          <p:cNvSpPr/>
          <p:nvPr/>
        </p:nvSpPr>
        <p:spPr>
          <a:xfrm>
            <a:off x="896112" y="7644384"/>
            <a:ext cx="5751576" cy="2139696"/>
          </a:xfrm>
          <a:prstGeom prst="roundRect">
            <a:avLst>
              <a:gd name="adj" fmla="val 3419"/>
            </a:avLst>
          </a:prstGeom>
          <a:solidFill>
            <a:srgbClr val="FBFCFF"/>
          </a:solidFill>
          <a:ln w="12700">
            <a:solidFill>
              <a:srgbClr val="E6EAF2"/>
            </a:solidFill>
            <a:prstDash val="solid"/>
          </a:ln>
        </p:spPr>
      </p:sp>
      <p:sp>
        <p:nvSpPr>
          <p:cNvPr id="18" name="Text 16"/>
          <p:cNvSpPr/>
          <p:nvPr/>
        </p:nvSpPr>
        <p:spPr>
          <a:xfrm>
            <a:off x="1060704" y="7772400"/>
            <a:ext cx="1828800" cy="128016"/>
          </a:xfrm>
          <a:prstGeom prst="rect">
            <a:avLst/>
          </a:prstGeom>
          <a:noFill/>
          <a:ln/>
        </p:spPr>
        <p:txBody>
          <a:bodyPr wrap="square" rtlCol="0" anchor="ctr"/>
          <a:lstStyle/>
          <a:p>
            <a:pPr indent="0" marL="0">
              <a:buNone/>
            </a:pPr>
            <a:r>
              <a:rPr lang="en-US" sz="1000" b="1" dirty="0">
                <a:solidFill>
                  <a:srgbClr val="0B1220"/>
                </a:solidFill>
                <a:latin typeface="Aptos" pitchFamily="34" charset="0"/>
                <a:ea typeface="Aptos" pitchFamily="34" charset="-122"/>
                <a:cs typeface="Aptos" pitchFamily="34" charset="-120"/>
              </a:rPr>
              <a:t>Note de cadre</a:t>
            </a:r>
            <a:endParaRPr lang="en-US" sz="1000" dirty="0"/>
          </a:p>
        </p:txBody>
      </p:sp>
      <p:sp>
        <p:nvSpPr>
          <p:cNvPr id="19" name="Text 17"/>
          <p:cNvSpPr/>
          <p:nvPr/>
        </p:nvSpPr>
        <p:spPr>
          <a:xfrm>
            <a:off x="1060704" y="7973568"/>
            <a:ext cx="5449824" cy="676656"/>
          </a:xfrm>
          <a:prstGeom prst="rect">
            <a:avLst/>
          </a:prstGeom>
          <a:noFill/>
          <a:ln/>
        </p:spPr>
        <p:txBody>
          <a:bodyPr wrap="square" rtlCol="0" anchor="t"/>
          <a:lstStyle/>
          <a:p>
            <a:pPr indent="0" marL="0">
              <a:buNone/>
            </a:pPr>
            <a:r>
              <a:rPr lang="en-US" sz="820" dirty="0">
                <a:solidFill>
                  <a:srgbClr val="0B1220"/>
                </a:solidFill>
                <a:latin typeface="Aptos" pitchFamily="34" charset="0"/>
                <a:ea typeface="Aptos" pitchFamily="34" charset="-122"/>
                <a:cs typeface="Aptos" pitchFamily="34" charset="-120"/>
              </a:rPr>
              <a:t>Cette divulgation suit une approche simplifiée de divulgation de durabilité pour les PME, alignée sur le cadre VSME Basic.</a:t>
            </a:r>
            <a:endParaRPr lang="en-US" sz="820" dirty="0"/>
          </a:p>
        </p:txBody>
      </p:sp>
      <p:sp>
        <p:nvSpPr>
          <p:cNvPr id="20" name="Text 18"/>
          <p:cNvSpPr/>
          <p:nvPr/>
        </p:nvSpPr>
        <p:spPr>
          <a:xfrm>
            <a:off x="1060704" y="8705088"/>
            <a:ext cx="2743200" cy="128016"/>
          </a:xfrm>
          <a:prstGeom prst="rect">
            <a:avLst/>
          </a:prstGeom>
          <a:noFill/>
          <a:ln/>
        </p:spPr>
        <p:txBody>
          <a:bodyPr wrap="square" rtlCol="0" anchor="ctr"/>
          <a:lstStyle/>
          <a:p>
            <a:pPr indent="0" marL="0">
              <a:buNone/>
            </a:pPr>
            <a:r>
              <a:rPr lang="en-US" sz="860" dirty="0">
                <a:solidFill>
                  <a:srgbClr val="0B1220"/>
                </a:solidFill>
                <a:latin typeface="Aptos" pitchFamily="34" charset="0"/>
                <a:ea typeface="Aptos" pitchFamily="34" charset="-122"/>
                <a:cs typeface="Aptos" pitchFamily="34" charset="-120"/>
              </a:rPr>
              <a:t>Ce package peut etre utilise pour:</a:t>
            </a:r>
            <a:endParaRPr lang="en-US" sz="860" dirty="0"/>
          </a:p>
        </p:txBody>
      </p:sp>
      <p:sp>
        <p:nvSpPr>
          <p:cNvPr id="21" name="Text 19"/>
          <p:cNvSpPr/>
          <p:nvPr/>
        </p:nvSpPr>
        <p:spPr>
          <a:xfrm>
            <a:off x="1060704" y="8887968"/>
            <a:ext cx="5449824" cy="859536"/>
          </a:xfrm>
          <a:prstGeom prst="rect">
            <a:avLst/>
          </a:prstGeom>
          <a:noFill/>
          <a:ln/>
        </p:spPr>
        <p:txBody>
          <a:bodyPr wrap="square" rtlCol="0" anchor="t"/>
          <a:lstStyle/>
          <a:p>
            <a:pPr indent="0" marL="0">
              <a:buNone/>
            </a:pPr>
            <a:r>
              <a:rPr lang="en-US" sz="820" dirty="0">
                <a:solidFill>
                  <a:srgbClr val="0B1220"/>
                </a:solidFill>
                <a:latin typeface="Aptos" pitchFamily="34" charset="0"/>
                <a:ea typeface="Aptos" pitchFamily="34" charset="-122"/>
                <a:cs typeface="Aptos" pitchFamily="34" charset="-120"/>
              </a:rPr>
              <a:t>• screening ESG fournisseur</a:t>
            </a:r>
            <a:endParaRPr lang="en-US" sz="820" dirty="0"/>
          </a:p>
          <a:p>
            <a:pPr indent="0" marL="0">
              <a:buNone/>
            </a:pPr>
            <a:r>
              <a:rPr lang="en-US" sz="820" dirty="0">
                <a:solidFill>
                  <a:srgbClr val="0B1220"/>
                </a:solidFill>
                <a:latin typeface="Aptos" pitchFamily="34" charset="0"/>
                <a:ea typeface="Aptos" pitchFamily="34" charset="-122"/>
                <a:cs typeface="Aptos" pitchFamily="34" charset="-120"/>
              </a:rPr>
              <a:t>• evaluations de durabilite des banques</a:t>
            </a:r>
            <a:endParaRPr lang="en-US" sz="820" dirty="0"/>
          </a:p>
          <a:p>
            <a:pPr indent="0" marL="0">
              <a:buNone/>
            </a:pPr>
            <a:r>
              <a:rPr lang="en-US" sz="820" dirty="0">
                <a:solidFill>
                  <a:srgbClr val="0B1220"/>
                </a:solidFill>
                <a:latin typeface="Aptos" pitchFamily="34" charset="0"/>
                <a:ea typeface="Aptos" pitchFamily="34" charset="-122"/>
                <a:cs typeface="Aptos" pitchFamily="34" charset="-120"/>
              </a:rPr>
              <a:t>• demandes d'information investisseurs</a:t>
            </a:r>
            <a:endParaRPr lang="en-US" sz="820" dirty="0"/>
          </a:p>
          <a:p>
            <a:pPr indent="0" marL="0">
              <a:buNone/>
            </a:pPr>
            <a:r>
              <a:rPr lang="en-US" sz="820" dirty="0">
                <a:solidFill>
                  <a:srgbClr val="0B1220"/>
                </a:solidFill>
                <a:latin typeface="Aptos" pitchFamily="34" charset="0"/>
                <a:ea typeface="Aptos" pitchFamily="34" charset="-122"/>
                <a:cs typeface="Aptos" pitchFamily="34" charset="-120"/>
              </a:rPr>
              <a:t>• transparence generale de durabilite</a:t>
            </a:r>
            <a:endParaRPr lang="en-US" sz="82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548640" y="640080"/>
            <a:ext cx="6446520" cy="868680"/>
          </a:xfrm>
          <a:prstGeom prst="roundRect">
            <a:avLst>
              <a:gd name="adj" fmla="val 8421"/>
            </a:avLst>
          </a:prstGeom>
          <a:solidFill>
            <a:srgbClr val="EAF5FF"/>
          </a:solidFill>
          <a:ln w="12700">
            <a:solidFill>
              <a:srgbClr val="B7DAF8"/>
            </a:solidFill>
            <a:prstDash val="solid"/>
          </a:ln>
        </p:spPr>
      </p:sp>
      <p:sp>
        <p:nvSpPr>
          <p:cNvPr id="3" name="Text 1"/>
          <p:cNvSpPr/>
          <p:nvPr/>
        </p:nvSpPr>
        <p:spPr>
          <a:xfrm>
            <a:off x="713232" y="786384"/>
            <a:ext cx="5943600" cy="237744"/>
          </a:xfrm>
          <a:prstGeom prst="rect">
            <a:avLst/>
          </a:prstGeom>
          <a:noFill/>
          <a:ln/>
        </p:spPr>
        <p:txBody>
          <a:bodyPr wrap="square" rtlCol="0" anchor="ctr"/>
          <a:lstStyle/>
          <a:p>
            <a:pPr indent="0" marL="0">
              <a:buNone/>
            </a:pPr>
            <a:r>
              <a:rPr lang="en-US" sz="1800" b="1" dirty="0">
                <a:solidFill>
                  <a:srgbClr val="0B1220"/>
                </a:solidFill>
                <a:latin typeface="Aptos" pitchFamily="34" charset="0"/>
                <a:ea typeface="Aptos" pitchFamily="34" charset="-122"/>
                <a:cs typeface="Aptos" pitchFamily="34" charset="-120"/>
              </a:rPr>
              <a:t>Divulgation ESG VSME Basic pour PME</a:t>
            </a:r>
            <a:endParaRPr lang="en-US" sz="1800" dirty="0"/>
          </a:p>
        </p:txBody>
      </p:sp>
      <p:sp>
        <p:nvSpPr>
          <p:cNvPr id="4" name="Text 2"/>
          <p:cNvSpPr/>
          <p:nvPr/>
        </p:nvSpPr>
        <p:spPr>
          <a:xfrm>
            <a:off x="713232" y="1060704"/>
            <a:ext cx="6035040" cy="201168"/>
          </a:xfrm>
          <a:prstGeom prst="rect">
            <a:avLst/>
          </a:prstGeom>
          <a:noFill/>
          <a:ln/>
        </p:spPr>
        <p:txBody>
          <a:bodyPr wrap="square" rtlCol="0" anchor="ctr"/>
          <a:lstStyle/>
          <a:p>
            <a:pPr indent="0" marL="0">
              <a:buNone/>
            </a:pPr>
            <a:r>
              <a:rPr lang="en-US" sz="900" dirty="0">
                <a:solidFill>
                  <a:srgbClr val="55637A"/>
                </a:solidFill>
                <a:latin typeface="Aptos" pitchFamily="34" charset="0"/>
                <a:ea typeface="Aptos" pitchFamily="34" charset="-122"/>
                <a:cs typeface="Aptos" pitchFamily="34" charset="-120"/>
              </a:rPr>
              <a:t>Format prêt pour la chaîne d’approvisionnement avec une terminologie simplifiée alignée sur VSME Basic.</a:t>
            </a:r>
            <a:endParaRPr lang="en-US" sz="900" dirty="0"/>
          </a:p>
        </p:txBody>
      </p:sp>
      <p:sp>
        <p:nvSpPr>
          <p:cNvPr id="5" name="Shape 3"/>
          <p:cNvSpPr/>
          <p:nvPr/>
        </p:nvSpPr>
        <p:spPr>
          <a:xfrm>
            <a:off x="548640" y="1719072"/>
            <a:ext cx="6446520" cy="914400"/>
          </a:xfrm>
          <a:prstGeom prst="roundRect">
            <a:avLst>
              <a:gd name="adj" fmla="val 8000"/>
            </a:avLst>
          </a:prstGeom>
          <a:solidFill>
            <a:srgbClr val="DFF3F1"/>
          </a:solidFill>
          <a:ln w="12700">
            <a:solidFill>
              <a:srgbClr val="A8E4DB"/>
            </a:solidFill>
            <a:prstDash val="solid"/>
          </a:ln>
        </p:spPr>
      </p:sp>
      <p:sp>
        <p:nvSpPr>
          <p:cNvPr id="6" name="Text 4"/>
          <p:cNvSpPr/>
          <p:nvPr/>
        </p:nvSpPr>
        <p:spPr>
          <a:xfrm>
            <a:off x="676656" y="1828800"/>
            <a:ext cx="1645920" cy="128016"/>
          </a:xfrm>
          <a:prstGeom prst="rect">
            <a:avLst/>
          </a:prstGeom>
          <a:noFill/>
          <a:ln/>
        </p:spPr>
        <p:txBody>
          <a:bodyPr wrap="square" rtlCol="0" anchor="ctr"/>
          <a:lstStyle/>
          <a:p>
            <a:pPr indent="0" marL="0">
              <a:buNone/>
            </a:pPr>
            <a:r>
              <a:rPr lang="en-US" sz="1000" b="1" dirty="0">
                <a:solidFill>
                  <a:srgbClr val="0B1220"/>
                </a:solidFill>
                <a:latin typeface="Aptos" pitchFamily="34" charset="0"/>
                <a:ea typeface="Aptos" pitchFamily="34" charset="-122"/>
                <a:cs typeface="Aptos" pitchFamily="34" charset="-120"/>
              </a:rPr>
              <a:t>Objectif</a:t>
            </a:r>
            <a:endParaRPr lang="en-US" sz="1000" dirty="0"/>
          </a:p>
        </p:txBody>
      </p:sp>
      <p:sp>
        <p:nvSpPr>
          <p:cNvPr id="7" name="Text 5"/>
          <p:cNvSpPr/>
          <p:nvPr/>
        </p:nvSpPr>
        <p:spPr>
          <a:xfrm>
            <a:off x="676656" y="1993392"/>
            <a:ext cx="6172200" cy="438912"/>
          </a:xfrm>
          <a:prstGeom prst="rect">
            <a:avLst/>
          </a:prstGeom>
          <a:noFill/>
          <a:ln/>
        </p:spPr>
        <p:txBody>
          <a:bodyPr wrap="square" rtlCol="0" anchor="t"/>
          <a:lstStyle/>
          <a:p>
            <a:pPr indent="0" marL="0">
              <a:buNone/>
            </a:pPr>
            <a:r>
              <a:rPr lang="en-US" sz="850" dirty="0">
                <a:solidFill>
                  <a:srgbClr val="0B1220"/>
                </a:solidFill>
                <a:latin typeface="Aptos" pitchFamily="34" charset="0"/>
                <a:ea typeface="Aptos" pitchFamily="34" charset="-122"/>
                <a:cs typeface="Aptos" pitchFamily="34" charset="-120"/>
              </a:rPr>
              <a:t>Cette divulgation fournit un format pratique pour les PME afin de reporter les informations sociales et de gouvernance, aligné sur l’approche VSME Basic et les attentes courantes de screening ESG des fournisseurs.</a:t>
            </a:r>
            <a:endParaRPr lang="en-US" sz="850" dirty="0"/>
          </a:p>
        </p:txBody>
      </p:sp>
      <p:sp>
        <p:nvSpPr>
          <p:cNvPr id="8" name="Shape 6"/>
          <p:cNvSpPr/>
          <p:nvPr/>
        </p:nvSpPr>
        <p:spPr>
          <a:xfrm>
            <a:off x="548640" y="2761488"/>
            <a:ext cx="6446520" cy="2578608"/>
          </a:xfrm>
          <a:prstGeom prst="roundRect">
            <a:avLst>
              <a:gd name="adj" fmla="val 2837"/>
            </a:avLst>
          </a:prstGeom>
          <a:solidFill>
            <a:srgbClr val="FFFFFF"/>
          </a:solidFill>
          <a:ln w="12700">
            <a:solidFill>
              <a:srgbClr val="E6EAF2"/>
            </a:solidFill>
            <a:prstDash val="solid"/>
          </a:ln>
        </p:spPr>
      </p:sp>
      <p:sp>
        <p:nvSpPr>
          <p:cNvPr id="9" name="Text 7"/>
          <p:cNvSpPr/>
          <p:nvPr/>
        </p:nvSpPr>
        <p:spPr>
          <a:xfrm>
            <a:off x="676656" y="2871216"/>
            <a:ext cx="3474720" cy="128016"/>
          </a:xfrm>
          <a:prstGeom prst="rect">
            <a:avLst/>
          </a:prstGeom>
          <a:noFill/>
          <a:ln/>
        </p:spPr>
        <p:txBody>
          <a:bodyPr wrap="square" rtlCol="0" anchor="ctr"/>
          <a:lstStyle/>
          <a:p>
            <a:pPr indent="0" marL="0">
              <a:buNone/>
            </a:pPr>
            <a:r>
              <a:rPr lang="en-US" sz="1000" b="1" dirty="0">
                <a:solidFill>
                  <a:srgbClr val="0B1220"/>
                </a:solidFill>
                <a:latin typeface="Aptos" pitchFamily="34" charset="0"/>
                <a:ea typeface="Aptos" pitchFamily="34" charset="-122"/>
                <a:cs typeface="Aptos" pitchFamily="34" charset="-120"/>
              </a:rPr>
              <a:t>Section: Declaration de management</a:t>
            </a:r>
            <a:endParaRPr lang="en-US" sz="1000" dirty="0"/>
          </a:p>
        </p:txBody>
      </p:sp>
      <p:sp>
        <p:nvSpPr>
          <p:cNvPr id="10" name="Text 8"/>
          <p:cNvSpPr/>
          <p:nvPr/>
        </p:nvSpPr>
        <p:spPr>
          <a:xfrm>
            <a:off x="676656" y="3054096"/>
            <a:ext cx="6163056" cy="475488"/>
          </a:xfrm>
          <a:prstGeom prst="rect">
            <a:avLst/>
          </a:prstGeom>
          <a:noFill/>
          <a:ln/>
        </p:spPr>
        <p:txBody>
          <a:bodyPr wrap="square" rtlCol="0" anchor="t"/>
          <a:lstStyle/>
          <a:p>
            <a:pPr indent="0" marL="0">
              <a:buNone/>
            </a:pPr>
            <a:r>
              <a:rPr lang="en-US" sz="840" dirty="0">
                <a:solidFill>
                  <a:srgbClr val="0B1220"/>
                </a:solidFill>
                <a:latin typeface="Aptos" pitchFamily="34" charset="0"/>
                <a:ea typeface="Aptos" pitchFamily="34" charset="-122"/>
                <a:cs typeface="Aptos" pitchFamily="34" charset="-120"/>
              </a:rPr>
              <a:t>L'entreprise reconnait l'importance de pratiques responsables en Environmental, Social et Governance. Cette disclosure fournit un resume des informations ESG pour la periode de reporting.</a:t>
            </a:r>
            <a:endParaRPr lang="en-US" sz="840" dirty="0"/>
          </a:p>
        </p:txBody>
      </p:sp>
      <p:sp>
        <p:nvSpPr>
          <p:cNvPr id="11" name="Text 9"/>
          <p:cNvSpPr/>
          <p:nvPr/>
        </p:nvSpPr>
        <p:spPr>
          <a:xfrm>
            <a:off x="676656" y="3602736"/>
            <a:ext cx="4023360" cy="109728"/>
          </a:xfrm>
          <a:prstGeom prst="rect">
            <a:avLst/>
          </a:prstGeom>
          <a:noFill/>
          <a:ln/>
        </p:spPr>
        <p:txBody>
          <a:bodyPr wrap="square" rtlCol="0" anchor="ctr"/>
          <a:lstStyle/>
          <a:p>
            <a:pPr indent="0" marL="0">
              <a:buNone/>
            </a:pPr>
            <a:r>
              <a:rPr lang="en-US" sz="860" b="1" dirty="0">
                <a:solidFill>
                  <a:srgbClr val="0B1220"/>
                </a:solidFill>
                <a:latin typeface="Aptos" pitchFamily="34" charset="0"/>
                <a:ea typeface="Aptos" pitchFamily="34" charset="-122"/>
                <a:cs typeface="Aptos" pitchFamily="34" charset="-120"/>
              </a:rPr>
              <a:t>Declaration additionnelle du management (optionnel):</a:t>
            </a:r>
            <a:endParaRPr lang="en-US" sz="860" dirty="0"/>
          </a:p>
        </p:txBody>
      </p:sp>
      <p:sp>
        <p:nvSpPr>
          <p:cNvPr id="12" name="Text 10"/>
          <p:cNvSpPr/>
          <p:nvPr/>
        </p:nvSpPr>
        <p:spPr>
          <a:xfrm>
            <a:off x="676656" y="3767328"/>
            <a:ext cx="2926080" cy="109728"/>
          </a:xfrm>
          <a:prstGeom prst="rect">
            <a:avLst/>
          </a:prstGeom>
          <a:noFill/>
          <a:ln/>
        </p:spPr>
        <p:txBody>
          <a:bodyPr wrap="square" rtlCol="0" anchor="ctr"/>
          <a:lstStyle/>
          <a:p>
            <a:pPr indent="0" marL="0">
              <a:buNone/>
            </a:pPr>
            <a:r>
              <a:rPr lang="en-US" sz="780" dirty="0">
                <a:solidFill>
                  <a:srgbClr val="55637A"/>
                </a:solidFill>
                <a:latin typeface="Aptos" pitchFamily="34" charset="0"/>
                <a:ea typeface="Aptos" pitchFamily="34" charset="-122"/>
                <a:cs typeface="Aptos" pitchFamily="34" charset="-120"/>
              </a:rPr>
              <a:t>[Champ texte - max 5-6 phrases]</a:t>
            </a:r>
            <a:endParaRPr lang="en-US" sz="780" dirty="0"/>
          </a:p>
        </p:txBody>
      </p:sp>
      <p:sp>
        <p:nvSpPr>
          <p:cNvPr id="13" name="Shape 11"/>
          <p:cNvSpPr/>
          <p:nvPr/>
        </p:nvSpPr>
        <p:spPr>
          <a:xfrm>
            <a:off x="676656" y="3968496"/>
            <a:ext cx="6163056" cy="0"/>
          </a:xfrm>
          <a:prstGeom prst="line">
            <a:avLst/>
          </a:prstGeom>
          <a:noFill/>
          <a:ln w="12700">
            <a:solidFill>
              <a:srgbClr val="E6EAF2"/>
            </a:solidFill>
            <a:prstDash val="solid"/>
          </a:ln>
        </p:spPr>
      </p:sp>
      <p:sp>
        <p:nvSpPr>
          <p:cNvPr id="14" name="Shape 12"/>
          <p:cNvSpPr/>
          <p:nvPr/>
        </p:nvSpPr>
        <p:spPr>
          <a:xfrm>
            <a:off x="676656" y="4187952"/>
            <a:ext cx="6163056" cy="0"/>
          </a:xfrm>
          <a:prstGeom prst="line">
            <a:avLst/>
          </a:prstGeom>
          <a:noFill/>
          <a:ln w="12700">
            <a:solidFill>
              <a:srgbClr val="E6EAF2"/>
            </a:solidFill>
            <a:prstDash val="solid"/>
          </a:ln>
        </p:spPr>
      </p:sp>
      <p:sp>
        <p:nvSpPr>
          <p:cNvPr id="15" name="Shape 13"/>
          <p:cNvSpPr/>
          <p:nvPr/>
        </p:nvSpPr>
        <p:spPr>
          <a:xfrm>
            <a:off x="676656" y="4407408"/>
            <a:ext cx="6163056" cy="0"/>
          </a:xfrm>
          <a:prstGeom prst="line">
            <a:avLst/>
          </a:prstGeom>
          <a:noFill/>
          <a:ln w="12700">
            <a:solidFill>
              <a:srgbClr val="E6EAF2"/>
            </a:solidFill>
            <a:prstDash val="solid"/>
          </a:ln>
        </p:spPr>
      </p:sp>
      <p:sp>
        <p:nvSpPr>
          <p:cNvPr id="16" name="Shape 14"/>
          <p:cNvSpPr/>
          <p:nvPr/>
        </p:nvSpPr>
        <p:spPr>
          <a:xfrm>
            <a:off x="676656" y="4626864"/>
            <a:ext cx="6163056" cy="0"/>
          </a:xfrm>
          <a:prstGeom prst="line">
            <a:avLst/>
          </a:prstGeom>
          <a:noFill/>
          <a:ln w="12700">
            <a:solidFill>
              <a:srgbClr val="E6EAF2"/>
            </a:solidFill>
            <a:prstDash val="solid"/>
          </a:ln>
        </p:spPr>
      </p:sp>
      <p:sp>
        <p:nvSpPr>
          <p:cNvPr id="17" name="Shape 15"/>
          <p:cNvSpPr/>
          <p:nvPr/>
        </p:nvSpPr>
        <p:spPr>
          <a:xfrm>
            <a:off x="676656" y="4846320"/>
            <a:ext cx="6163056" cy="0"/>
          </a:xfrm>
          <a:prstGeom prst="line">
            <a:avLst/>
          </a:prstGeom>
          <a:noFill/>
          <a:ln w="12700">
            <a:solidFill>
              <a:srgbClr val="E6EAF2"/>
            </a:solidFill>
            <a:prstDash val="solid"/>
          </a:ln>
        </p:spPr>
      </p:sp>
      <p:sp>
        <p:nvSpPr>
          <p:cNvPr id="18" name="Shape 16"/>
          <p:cNvSpPr/>
          <p:nvPr/>
        </p:nvSpPr>
        <p:spPr>
          <a:xfrm>
            <a:off x="548640" y="5468112"/>
            <a:ext cx="6446520" cy="2157984"/>
          </a:xfrm>
          <a:prstGeom prst="roundRect">
            <a:avLst>
              <a:gd name="adj" fmla="val 3390"/>
            </a:avLst>
          </a:prstGeom>
          <a:solidFill>
            <a:srgbClr val="FFFFFF"/>
          </a:solidFill>
          <a:ln w="12700">
            <a:solidFill>
              <a:srgbClr val="E6EAF2"/>
            </a:solidFill>
            <a:prstDash val="solid"/>
          </a:ln>
        </p:spPr>
      </p:sp>
      <p:sp>
        <p:nvSpPr>
          <p:cNvPr id="19" name="Text 17"/>
          <p:cNvSpPr/>
          <p:nvPr/>
        </p:nvSpPr>
        <p:spPr>
          <a:xfrm>
            <a:off x="676656" y="5577840"/>
            <a:ext cx="2743200" cy="128016"/>
          </a:xfrm>
          <a:prstGeom prst="rect">
            <a:avLst/>
          </a:prstGeom>
          <a:noFill/>
          <a:ln/>
        </p:spPr>
        <p:txBody>
          <a:bodyPr wrap="square" rtlCol="0" anchor="ctr"/>
          <a:lstStyle/>
          <a:p>
            <a:pPr indent="0" marL="0">
              <a:buNone/>
            </a:pPr>
            <a:r>
              <a:rPr lang="en-US" sz="1000" b="1" dirty="0">
                <a:solidFill>
                  <a:srgbClr val="0B1220"/>
                </a:solidFill>
                <a:latin typeface="Aptos" pitchFamily="34" charset="0"/>
                <a:ea typeface="Aptos" pitchFamily="34" charset="-122"/>
                <a:cs typeface="Aptos" pitchFamily="34" charset="-120"/>
              </a:rPr>
              <a:t>Section: Perimetre de reporting</a:t>
            </a:r>
            <a:endParaRPr lang="en-US" sz="1000" dirty="0"/>
          </a:p>
        </p:txBody>
      </p:sp>
      <p:sp>
        <p:nvSpPr>
          <p:cNvPr id="20" name="Text 18"/>
          <p:cNvSpPr/>
          <p:nvPr/>
        </p:nvSpPr>
        <p:spPr>
          <a:xfrm>
            <a:off x="676656" y="5760720"/>
            <a:ext cx="6163056" cy="274320"/>
          </a:xfrm>
          <a:prstGeom prst="rect">
            <a:avLst/>
          </a:prstGeom>
          <a:noFill/>
          <a:ln/>
        </p:spPr>
        <p:txBody>
          <a:bodyPr wrap="square" rtlCol="0" anchor="t"/>
          <a:lstStyle/>
          <a:p>
            <a:pPr indent="0" marL="0">
              <a:buNone/>
            </a:pPr>
            <a:r>
              <a:rPr lang="en-US" sz="840" dirty="0">
                <a:solidFill>
                  <a:srgbClr val="0B1220"/>
                </a:solidFill>
                <a:latin typeface="Aptos" pitchFamily="34" charset="0"/>
                <a:ea typeface="Aptos" pitchFamily="34" charset="-122"/>
                <a:cs typeface="Aptos" pitchFamily="34" charset="-120"/>
              </a:rPr>
              <a:t>Cette disclosure ESG couvre les activites operationnelles de l'entreprise pour la periode de reporting indiquee ci-dessous.</a:t>
            </a:r>
            <a:endParaRPr lang="en-US" sz="840" dirty="0"/>
          </a:p>
        </p:txBody>
      </p:sp>
      <p:sp>
        <p:nvSpPr>
          <p:cNvPr id="21" name="Text 19"/>
          <p:cNvSpPr/>
          <p:nvPr/>
        </p:nvSpPr>
        <p:spPr>
          <a:xfrm>
            <a:off x="676656" y="6089904"/>
            <a:ext cx="2194560" cy="109728"/>
          </a:xfrm>
          <a:prstGeom prst="rect">
            <a:avLst/>
          </a:prstGeom>
          <a:noFill/>
          <a:ln/>
        </p:spPr>
        <p:txBody>
          <a:bodyPr wrap="square" rtlCol="0" anchor="ctr"/>
          <a:lstStyle/>
          <a:p>
            <a:pPr indent="0" marL="0">
              <a:buNone/>
            </a:pPr>
            <a:r>
              <a:rPr lang="en-US" sz="860" dirty="0">
                <a:solidFill>
                  <a:srgbClr val="0B1220"/>
                </a:solidFill>
                <a:latin typeface="Aptos" pitchFamily="34" charset="0"/>
                <a:ea typeface="Aptos" pitchFamily="34" charset="-122"/>
                <a:cs typeface="Aptos" pitchFamily="34" charset="-120"/>
              </a:rPr>
              <a:t>Annee de reporting: ______</a:t>
            </a:r>
            <a:endParaRPr lang="en-US" sz="860" dirty="0"/>
          </a:p>
        </p:txBody>
      </p:sp>
      <p:sp>
        <p:nvSpPr>
          <p:cNvPr id="22" name="Text 20"/>
          <p:cNvSpPr/>
          <p:nvPr/>
        </p:nvSpPr>
        <p:spPr>
          <a:xfrm>
            <a:off x="676656" y="6309360"/>
            <a:ext cx="3474720" cy="109728"/>
          </a:xfrm>
          <a:prstGeom prst="rect">
            <a:avLst/>
          </a:prstGeom>
          <a:noFill/>
          <a:ln/>
        </p:spPr>
        <p:txBody>
          <a:bodyPr wrap="square" rtlCol="0" anchor="ctr"/>
          <a:lstStyle/>
          <a:p>
            <a:pPr indent="0" marL="0">
              <a:buNone/>
            </a:pPr>
            <a:r>
              <a:rPr lang="en-US" sz="860" dirty="0">
                <a:solidFill>
                  <a:srgbClr val="0B1220"/>
                </a:solidFill>
                <a:latin typeface="Aptos" pitchFamily="34" charset="0"/>
                <a:ea typeface="Aptos" pitchFamily="34" charset="-122"/>
                <a:cs typeface="Aptos" pitchFamily="34" charset="-120"/>
              </a:rPr>
              <a:t>Pays / pays d'operation: ______</a:t>
            </a:r>
            <a:endParaRPr lang="en-US" sz="860" dirty="0"/>
          </a:p>
        </p:txBody>
      </p:sp>
      <p:sp>
        <p:nvSpPr>
          <p:cNvPr id="23" name="Text 21"/>
          <p:cNvSpPr/>
          <p:nvPr/>
        </p:nvSpPr>
        <p:spPr>
          <a:xfrm>
            <a:off x="676656" y="6528816"/>
            <a:ext cx="1828800" cy="109728"/>
          </a:xfrm>
          <a:prstGeom prst="rect">
            <a:avLst/>
          </a:prstGeom>
          <a:noFill/>
          <a:ln/>
        </p:spPr>
        <p:txBody>
          <a:bodyPr wrap="square" rtlCol="0" anchor="ctr"/>
          <a:lstStyle/>
          <a:p>
            <a:pPr indent="0" marL="0">
              <a:buNone/>
            </a:pPr>
            <a:r>
              <a:rPr lang="en-US" sz="860" dirty="0">
                <a:solidFill>
                  <a:srgbClr val="0B1220"/>
                </a:solidFill>
                <a:latin typeface="Aptos" pitchFamily="34" charset="0"/>
                <a:ea typeface="Aptos" pitchFamily="34" charset="-122"/>
                <a:cs typeface="Aptos" pitchFamily="34" charset="-120"/>
              </a:rPr>
              <a:t>Description optionnelle:</a:t>
            </a:r>
            <a:endParaRPr lang="en-US" sz="860" dirty="0"/>
          </a:p>
        </p:txBody>
      </p:sp>
      <p:sp>
        <p:nvSpPr>
          <p:cNvPr id="24" name="Shape 22"/>
          <p:cNvSpPr/>
          <p:nvPr/>
        </p:nvSpPr>
        <p:spPr>
          <a:xfrm>
            <a:off x="676656" y="6748272"/>
            <a:ext cx="6163056" cy="0"/>
          </a:xfrm>
          <a:prstGeom prst="line">
            <a:avLst/>
          </a:prstGeom>
          <a:noFill/>
          <a:ln w="12700">
            <a:solidFill>
              <a:srgbClr val="E6EAF2"/>
            </a:solidFill>
            <a:prstDash val="solid"/>
          </a:ln>
        </p:spPr>
      </p:sp>
      <p:sp>
        <p:nvSpPr>
          <p:cNvPr id="25" name="Shape 23"/>
          <p:cNvSpPr/>
          <p:nvPr/>
        </p:nvSpPr>
        <p:spPr>
          <a:xfrm>
            <a:off x="676656" y="6967728"/>
            <a:ext cx="6163056" cy="0"/>
          </a:xfrm>
          <a:prstGeom prst="line">
            <a:avLst/>
          </a:prstGeom>
          <a:noFill/>
          <a:ln w="12700">
            <a:solidFill>
              <a:srgbClr val="E6EAF2"/>
            </a:solidFill>
            <a:prstDash val="solid"/>
          </a:ln>
        </p:spPr>
      </p:sp>
      <p:sp>
        <p:nvSpPr>
          <p:cNvPr id="26" name="Text 24"/>
          <p:cNvSpPr/>
          <p:nvPr/>
        </p:nvSpPr>
        <p:spPr>
          <a:xfrm>
            <a:off x="676656" y="7168896"/>
            <a:ext cx="6163056" cy="182880"/>
          </a:xfrm>
          <a:prstGeom prst="rect">
            <a:avLst/>
          </a:prstGeom>
          <a:noFill/>
          <a:ln/>
        </p:spPr>
        <p:txBody>
          <a:bodyPr wrap="square" rtlCol="0" anchor="ctr"/>
          <a:lstStyle/>
          <a:p>
            <a:pPr indent="0" marL="0">
              <a:buNone/>
            </a:pPr>
            <a:r>
              <a:rPr lang="en-US" sz="780" dirty="0">
                <a:solidFill>
                  <a:srgbClr val="55637A"/>
                </a:solidFill>
                <a:latin typeface="Aptos" pitchFamily="34" charset="0"/>
                <a:ea typeface="Aptos" pitchFamily="34" charset="-122"/>
                <a:cs typeface="Aptos" pitchFamily="34" charset="-120"/>
              </a:rPr>
              <a:t>Exemple: Cette disclosure couvre les operations de l'entreprise en Slovaquie pour l'annee de reporting 2025.</a:t>
            </a:r>
            <a:endParaRPr lang="en-US" sz="780" dirty="0"/>
          </a:p>
        </p:txBody>
      </p:sp>
      <p:sp>
        <p:nvSpPr>
          <p:cNvPr id="27" name="Shape 25"/>
          <p:cNvSpPr/>
          <p:nvPr/>
        </p:nvSpPr>
        <p:spPr>
          <a:xfrm>
            <a:off x="548640" y="7772400"/>
            <a:ext cx="6446520" cy="868680"/>
          </a:xfrm>
          <a:prstGeom prst="roundRect">
            <a:avLst>
              <a:gd name="adj" fmla="val 8421"/>
            </a:avLst>
          </a:prstGeom>
          <a:solidFill>
            <a:srgbClr val="FFF4E5"/>
          </a:solidFill>
          <a:ln w="12700">
            <a:solidFill>
              <a:srgbClr val="F2C48B"/>
            </a:solidFill>
            <a:prstDash val="solid"/>
          </a:ln>
        </p:spPr>
      </p:sp>
      <p:sp>
        <p:nvSpPr>
          <p:cNvPr id="28" name="Text 26"/>
          <p:cNvSpPr/>
          <p:nvPr/>
        </p:nvSpPr>
        <p:spPr>
          <a:xfrm>
            <a:off x="676656" y="7882128"/>
            <a:ext cx="1828800" cy="128016"/>
          </a:xfrm>
          <a:prstGeom prst="rect">
            <a:avLst/>
          </a:prstGeom>
          <a:noFill/>
          <a:ln/>
        </p:spPr>
        <p:txBody>
          <a:bodyPr wrap="square" rtlCol="0" anchor="ctr"/>
          <a:lstStyle/>
          <a:p>
            <a:pPr indent="0" marL="0">
              <a:buNone/>
            </a:pPr>
            <a:r>
              <a:rPr lang="en-US" sz="960" b="1" dirty="0">
                <a:solidFill>
                  <a:srgbClr val="0B1220"/>
                </a:solidFill>
                <a:latin typeface="Aptos" pitchFamily="34" charset="0"/>
                <a:ea typeface="Aptos" pitchFamily="34" charset="-122"/>
                <a:cs typeface="Aptos" pitchFamily="34" charset="-120"/>
              </a:rPr>
              <a:t>Note de cadre</a:t>
            </a:r>
            <a:endParaRPr lang="en-US" sz="960" dirty="0"/>
          </a:p>
        </p:txBody>
      </p:sp>
      <p:sp>
        <p:nvSpPr>
          <p:cNvPr id="29" name="Text 27"/>
          <p:cNvSpPr/>
          <p:nvPr/>
        </p:nvSpPr>
        <p:spPr>
          <a:xfrm>
            <a:off x="676656" y="8065008"/>
            <a:ext cx="5669280" cy="109728"/>
          </a:xfrm>
          <a:prstGeom prst="rect">
            <a:avLst/>
          </a:prstGeom>
          <a:noFill/>
          <a:ln/>
        </p:spPr>
        <p:txBody>
          <a:bodyPr wrap="square" rtlCol="0" anchor="ctr"/>
          <a:lstStyle/>
          <a:p>
            <a:pPr indent="0" marL="0">
              <a:buNone/>
            </a:pPr>
            <a:r>
              <a:rPr lang="en-US" sz="840" dirty="0">
                <a:solidFill>
                  <a:srgbClr val="0B1220"/>
                </a:solidFill>
                <a:latin typeface="Aptos" pitchFamily="34" charset="0"/>
                <a:ea typeface="Aptos" pitchFamily="34" charset="-122"/>
                <a:cs typeface="Aptos" pitchFamily="34" charset="-120"/>
              </a:rPr>
              <a:t>Document label: Pack de divulgation ESG pour PME (Aligne VSME Basic)</a:t>
            </a:r>
            <a:endParaRPr lang="en-US" sz="840" dirty="0"/>
          </a:p>
        </p:txBody>
      </p:sp>
      <p:sp>
        <p:nvSpPr>
          <p:cNvPr id="30" name="Text 28"/>
          <p:cNvSpPr/>
          <p:nvPr/>
        </p:nvSpPr>
        <p:spPr>
          <a:xfrm>
            <a:off x="676656" y="8247888"/>
            <a:ext cx="6163056" cy="201168"/>
          </a:xfrm>
          <a:prstGeom prst="rect">
            <a:avLst/>
          </a:prstGeom>
          <a:noFill/>
          <a:ln/>
        </p:spPr>
        <p:txBody>
          <a:bodyPr wrap="square" rtlCol="0" anchor="ctr"/>
          <a:lstStyle/>
          <a:p>
            <a:pPr indent="0" marL="0">
              <a:buNone/>
            </a:pPr>
            <a:r>
              <a:rPr lang="en-US" sz="840" dirty="0">
                <a:solidFill>
                  <a:srgbClr val="0B1220"/>
                </a:solidFill>
                <a:latin typeface="Aptos" pitchFamily="34" charset="0"/>
                <a:ea typeface="Aptos" pitchFamily="34" charset="-122"/>
                <a:cs typeface="Aptos" pitchFamily="34" charset="-120"/>
              </a:rPr>
              <a:t>Cette divulgation suit une approche simplifiée de divulgation de durabilité pour les PME, alignée sur le cadre VSME Basic.</a:t>
            </a:r>
            <a:endParaRPr lang="en-US" sz="84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548640" y="640080"/>
            <a:ext cx="6446520" cy="868680"/>
          </a:xfrm>
          <a:prstGeom prst="roundRect">
            <a:avLst>
              <a:gd name="adj" fmla="val 8421"/>
            </a:avLst>
          </a:prstGeom>
          <a:solidFill>
            <a:srgbClr val="EAF5FF"/>
          </a:solidFill>
          <a:ln w="12700">
            <a:solidFill>
              <a:srgbClr val="B7DAF8"/>
            </a:solidFill>
            <a:prstDash val="solid"/>
          </a:ln>
        </p:spPr>
      </p:sp>
      <p:sp>
        <p:nvSpPr>
          <p:cNvPr id="3" name="Text 1"/>
          <p:cNvSpPr/>
          <p:nvPr/>
        </p:nvSpPr>
        <p:spPr>
          <a:xfrm>
            <a:off x="713232" y="786384"/>
            <a:ext cx="5943600" cy="237744"/>
          </a:xfrm>
          <a:prstGeom prst="rect">
            <a:avLst/>
          </a:prstGeom>
          <a:noFill/>
          <a:ln/>
        </p:spPr>
        <p:txBody>
          <a:bodyPr wrap="square" rtlCol="0" anchor="ctr"/>
          <a:lstStyle/>
          <a:p>
            <a:pPr indent="0" marL="0">
              <a:buNone/>
            </a:pPr>
            <a:r>
              <a:rPr lang="en-US" sz="1800" b="1" dirty="0">
                <a:solidFill>
                  <a:srgbClr val="0B1220"/>
                </a:solidFill>
                <a:latin typeface="Aptos" pitchFamily="34" charset="0"/>
                <a:ea typeface="Aptos" pitchFamily="34" charset="-122"/>
                <a:cs typeface="Aptos" pitchFamily="34" charset="-120"/>
              </a:rPr>
              <a:t>Section 1 et Section 2</a:t>
            </a:r>
            <a:endParaRPr lang="en-US" sz="1800" dirty="0"/>
          </a:p>
        </p:txBody>
      </p:sp>
      <p:sp>
        <p:nvSpPr>
          <p:cNvPr id="4" name="Text 2"/>
          <p:cNvSpPr/>
          <p:nvPr/>
        </p:nvSpPr>
        <p:spPr>
          <a:xfrm>
            <a:off x="713232" y="1060704"/>
            <a:ext cx="6035040" cy="201168"/>
          </a:xfrm>
          <a:prstGeom prst="rect">
            <a:avLst/>
          </a:prstGeom>
          <a:noFill/>
          <a:ln/>
        </p:spPr>
        <p:txBody>
          <a:bodyPr wrap="square" rtlCol="0" anchor="ctr"/>
          <a:lstStyle/>
          <a:p>
            <a:pPr indent="0" marL="0">
              <a:buNone/>
            </a:pPr>
            <a:r>
              <a:rPr lang="en-US" sz="900" dirty="0">
                <a:solidFill>
                  <a:srgbClr val="55637A"/>
                </a:solidFill>
                <a:latin typeface="Aptos" pitchFamily="34" charset="0"/>
                <a:ea typeface="Aptos" pitchFamily="34" charset="-122"/>
                <a:cs typeface="Aptos" pitchFamily="34" charset="-120"/>
              </a:rPr>
              <a:t>Informations entreprise + profil des effectifs</a:t>
            </a:r>
            <a:endParaRPr lang="en-US" sz="900" dirty="0"/>
          </a:p>
        </p:txBody>
      </p:sp>
      <p:sp>
        <p:nvSpPr>
          <p:cNvPr id="5" name="Shape 3"/>
          <p:cNvSpPr/>
          <p:nvPr/>
        </p:nvSpPr>
        <p:spPr>
          <a:xfrm>
            <a:off x="548640" y="1719072"/>
            <a:ext cx="6446520" cy="292608"/>
          </a:xfrm>
          <a:prstGeom prst="roundRect">
            <a:avLst>
              <a:gd name="adj" fmla="val 25000"/>
            </a:avLst>
          </a:prstGeom>
          <a:solidFill>
            <a:srgbClr val="FBFCFF"/>
          </a:solidFill>
          <a:ln w="12700">
            <a:solidFill>
              <a:srgbClr val="E6EAF2"/>
            </a:solidFill>
            <a:prstDash val="solid"/>
          </a:ln>
        </p:spPr>
      </p:sp>
      <p:sp>
        <p:nvSpPr>
          <p:cNvPr id="6" name="Text 4"/>
          <p:cNvSpPr/>
          <p:nvPr/>
        </p:nvSpPr>
        <p:spPr>
          <a:xfrm>
            <a:off x="676656" y="1792224"/>
            <a:ext cx="3291840" cy="128016"/>
          </a:xfrm>
          <a:prstGeom prst="rect">
            <a:avLst/>
          </a:prstGeom>
          <a:noFill/>
          <a:ln/>
        </p:spPr>
        <p:txBody>
          <a:bodyPr wrap="square" rtlCol="0" anchor="ctr"/>
          <a:lstStyle/>
          <a:p>
            <a:pPr indent="0" marL="0">
              <a:buNone/>
            </a:pPr>
            <a:r>
              <a:rPr lang="en-US" sz="950" b="1" dirty="0">
                <a:solidFill>
                  <a:srgbClr val="0B1220"/>
                </a:solidFill>
                <a:latin typeface="Aptos" pitchFamily="34" charset="0"/>
                <a:ea typeface="Aptos" pitchFamily="34" charset="-122"/>
                <a:cs typeface="Aptos" pitchFamily="34" charset="-120"/>
              </a:rPr>
              <a:t>Section 1 - Informations entreprise</a:t>
            </a:r>
            <a:endParaRPr lang="en-US" sz="950" dirty="0"/>
          </a:p>
        </p:txBody>
      </p:sp>
      <p:sp>
        <p:nvSpPr>
          <p:cNvPr id="7" name="Shape 5"/>
          <p:cNvSpPr/>
          <p:nvPr/>
        </p:nvSpPr>
        <p:spPr>
          <a:xfrm>
            <a:off x="548640" y="2084832"/>
            <a:ext cx="6446520" cy="585216"/>
          </a:xfrm>
          <a:prstGeom prst="roundRect">
            <a:avLst>
              <a:gd name="adj" fmla="val 12500"/>
            </a:avLst>
          </a:prstGeom>
          <a:solidFill>
            <a:srgbClr val="FFFFFF"/>
          </a:solidFill>
          <a:ln w="12700">
            <a:solidFill>
              <a:srgbClr val="E6EAF2"/>
            </a:solidFill>
            <a:prstDash val="solid"/>
          </a:ln>
        </p:spPr>
      </p:sp>
      <p:sp>
        <p:nvSpPr>
          <p:cNvPr id="8" name="Text 6"/>
          <p:cNvSpPr/>
          <p:nvPr/>
        </p:nvSpPr>
        <p:spPr>
          <a:xfrm>
            <a:off x="676656" y="2194560"/>
            <a:ext cx="6190488" cy="182880"/>
          </a:xfrm>
          <a:prstGeom prst="rect">
            <a:avLst/>
          </a:prstGeom>
          <a:noFill/>
          <a:ln/>
        </p:spPr>
        <p:txBody>
          <a:bodyPr wrap="square" rtlCol="0" anchor="t"/>
          <a:lstStyle/>
          <a:p>
            <a:pPr indent="0" marL="0">
              <a:buNone/>
            </a:pPr>
            <a:r>
              <a:rPr lang="en-US" sz="900" b="1" dirty="0">
                <a:solidFill>
                  <a:srgbClr val="0B1220"/>
                </a:solidFill>
                <a:latin typeface="Aptos" pitchFamily="34" charset="0"/>
                <a:ea typeface="Aptos" pitchFamily="34" charset="-122"/>
                <a:cs typeface="Aptos" pitchFamily="34" charset="-120"/>
              </a:rPr>
              <a:t>1. Nom de l'entreprise</a:t>
            </a:r>
            <a:endParaRPr lang="en-US" sz="900" dirty="0"/>
          </a:p>
        </p:txBody>
      </p:sp>
      <p:sp>
        <p:nvSpPr>
          <p:cNvPr id="9" name="Shape 7"/>
          <p:cNvSpPr/>
          <p:nvPr/>
        </p:nvSpPr>
        <p:spPr>
          <a:xfrm>
            <a:off x="676656" y="2432304"/>
            <a:ext cx="6190488" cy="0"/>
          </a:xfrm>
          <a:prstGeom prst="line">
            <a:avLst/>
          </a:prstGeom>
          <a:noFill/>
          <a:ln w="12700">
            <a:solidFill>
              <a:srgbClr val="E6EAF2"/>
            </a:solidFill>
            <a:prstDash val="solid"/>
          </a:ln>
        </p:spPr>
      </p:sp>
      <p:sp>
        <p:nvSpPr>
          <p:cNvPr id="10" name="Shape 8"/>
          <p:cNvSpPr/>
          <p:nvPr/>
        </p:nvSpPr>
        <p:spPr>
          <a:xfrm>
            <a:off x="548640" y="2724912"/>
            <a:ext cx="3154680" cy="585216"/>
          </a:xfrm>
          <a:prstGeom prst="roundRect">
            <a:avLst>
              <a:gd name="adj" fmla="val 12500"/>
            </a:avLst>
          </a:prstGeom>
          <a:solidFill>
            <a:srgbClr val="FFFFFF"/>
          </a:solidFill>
          <a:ln w="12700">
            <a:solidFill>
              <a:srgbClr val="E6EAF2"/>
            </a:solidFill>
            <a:prstDash val="solid"/>
          </a:ln>
        </p:spPr>
      </p:sp>
      <p:sp>
        <p:nvSpPr>
          <p:cNvPr id="11" name="Text 9"/>
          <p:cNvSpPr/>
          <p:nvPr/>
        </p:nvSpPr>
        <p:spPr>
          <a:xfrm>
            <a:off x="676656" y="2834640"/>
            <a:ext cx="2898648" cy="182880"/>
          </a:xfrm>
          <a:prstGeom prst="rect">
            <a:avLst/>
          </a:prstGeom>
          <a:noFill/>
          <a:ln/>
        </p:spPr>
        <p:txBody>
          <a:bodyPr wrap="square" rtlCol="0" anchor="t"/>
          <a:lstStyle/>
          <a:p>
            <a:pPr indent="0" marL="0">
              <a:buNone/>
            </a:pPr>
            <a:r>
              <a:rPr lang="en-US" sz="900" b="1" dirty="0">
                <a:solidFill>
                  <a:srgbClr val="0B1220"/>
                </a:solidFill>
                <a:latin typeface="Aptos" pitchFamily="34" charset="0"/>
                <a:ea typeface="Aptos" pitchFamily="34" charset="-122"/>
                <a:cs typeface="Aptos" pitchFamily="34" charset="-120"/>
              </a:rPr>
              <a:t>2. Annee de reporting</a:t>
            </a:r>
            <a:endParaRPr lang="en-US" sz="900" dirty="0"/>
          </a:p>
        </p:txBody>
      </p:sp>
      <p:sp>
        <p:nvSpPr>
          <p:cNvPr id="12" name="Shape 10"/>
          <p:cNvSpPr/>
          <p:nvPr/>
        </p:nvSpPr>
        <p:spPr>
          <a:xfrm>
            <a:off x="676656" y="3072384"/>
            <a:ext cx="2898648" cy="0"/>
          </a:xfrm>
          <a:prstGeom prst="line">
            <a:avLst/>
          </a:prstGeom>
          <a:noFill/>
          <a:ln w="12700">
            <a:solidFill>
              <a:srgbClr val="E6EAF2"/>
            </a:solidFill>
            <a:prstDash val="solid"/>
          </a:ln>
        </p:spPr>
      </p:sp>
      <p:sp>
        <p:nvSpPr>
          <p:cNvPr id="13" name="Shape 11"/>
          <p:cNvSpPr/>
          <p:nvPr/>
        </p:nvSpPr>
        <p:spPr>
          <a:xfrm>
            <a:off x="3840480" y="2724912"/>
            <a:ext cx="3154680" cy="585216"/>
          </a:xfrm>
          <a:prstGeom prst="roundRect">
            <a:avLst>
              <a:gd name="adj" fmla="val 12500"/>
            </a:avLst>
          </a:prstGeom>
          <a:solidFill>
            <a:srgbClr val="FFFFFF"/>
          </a:solidFill>
          <a:ln w="12700">
            <a:solidFill>
              <a:srgbClr val="E6EAF2"/>
            </a:solidFill>
            <a:prstDash val="solid"/>
          </a:ln>
        </p:spPr>
      </p:sp>
      <p:sp>
        <p:nvSpPr>
          <p:cNvPr id="14" name="Text 12"/>
          <p:cNvSpPr/>
          <p:nvPr/>
        </p:nvSpPr>
        <p:spPr>
          <a:xfrm>
            <a:off x="3968496" y="2834640"/>
            <a:ext cx="2898648" cy="182880"/>
          </a:xfrm>
          <a:prstGeom prst="rect">
            <a:avLst/>
          </a:prstGeom>
          <a:noFill/>
          <a:ln/>
        </p:spPr>
        <p:txBody>
          <a:bodyPr wrap="square" rtlCol="0" anchor="t"/>
          <a:lstStyle/>
          <a:p>
            <a:pPr indent="0" marL="0">
              <a:buNone/>
            </a:pPr>
            <a:r>
              <a:rPr lang="en-US" sz="900" b="1" dirty="0">
                <a:solidFill>
                  <a:srgbClr val="0B1220"/>
                </a:solidFill>
                <a:latin typeface="Aptos" pitchFamily="34" charset="0"/>
                <a:ea typeface="Aptos" pitchFamily="34" charset="-122"/>
                <a:cs typeface="Aptos" pitchFamily="34" charset="-120"/>
              </a:rPr>
              <a:t>3. Pays / pays d'operation</a:t>
            </a:r>
            <a:endParaRPr lang="en-US" sz="900" dirty="0"/>
          </a:p>
        </p:txBody>
      </p:sp>
      <p:sp>
        <p:nvSpPr>
          <p:cNvPr id="15" name="Shape 13"/>
          <p:cNvSpPr/>
          <p:nvPr/>
        </p:nvSpPr>
        <p:spPr>
          <a:xfrm>
            <a:off x="3968496" y="3072384"/>
            <a:ext cx="2898648" cy="0"/>
          </a:xfrm>
          <a:prstGeom prst="line">
            <a:avLst/>
          </a:prstGeom>
          <a:noFill/>
          <a:ln w="12700">
            <a:solidFill>
              <a:srgbClr val="E6EAF2"/>
            </a:solidFill>
            <a:prstDash val="solid"/>
          </a:ln>
        </p:spPr>
      </p:sp>
      <p:sp>
        <p:nvSpPr>
          <p:cNvPr id="16" name="Shape 14"/>
          <p:cNvSpPr/>
          <p:nvPr/>
        </p:nvSpPr>
        <p:spPr>
          <a:xfrm>
            <a:off x="548640" y="3419856"/>
            <a:ext cx="6446520" cy="292608"/>
          </a:xfrm>
          <a:prstGeom prst="roundRect">
            <a:avLst>
              <a:gd name="adj" fmla="val 25000"/>
            </a:avLst>
          </a:prstGeom>
          <a:solidFill>
            <a:srgbClr val="FBFCFF"/>
          </a:solidFill>
          <a:ln w="12700">
            <a:solidFill>
              <a:srgbClr val="E6EAF2"/>
            </a:solidFill>
            <a:prstDash val="solid"/>
          </a:ln>
        </p:spPr>
      </p:sp>
      <p:sp>
        <p:nvSpPr>
          <p:cNvPr id="17" name="Text 15"/>
          <p:cNvSpPr/>
          <p:nvPr/>
        </p:nvSpPr>
        <p:spPr>
          <a:xfrm>
            <a:off x="676656" y="3493008"/>
            <a:ext cx="3291840" cy="128016"/>
          </a:xfrm>
          <a:prstGeom prst="rect">
            <a:avLst/>
          </a:prstGeom>
          <a:noFill/>
          <a:ln/>
        </p:spPr>
        <p:txBody>
          <a:bodyPr wrap="square" rtlCol="0" anchor="ctr"/>
          <a:lstStyle/>
          <a:p>
            <a:pPr indent="0" marL="0">
              <a:buNone/>
            </a:pPr>
            <a:r>
              <a:rPr lang="en-US" sz="950" b="1" dirty="0">
                <a:solidFill>
                  <a:srgbClr val="0B1220"/>
                </a:solidFill>
                <a:latin typeface="Aptos" pitchFamily="34" charset="0"/>
                <a:ea typeface="Aptos" pitchFamily="34" charset="-122"/>
                <a:cs typeface="Aptos" pitchFamily="34" charset="-120"/>
              </a:rPr>
              <a:t>Section 2 - Profil des effectifs</a:t>
            </a:r>
            <a:endParaRPr lang="en-US" sz="950" dirty="0"/>
          </a:p>
        </p:txBody>
      </p:sp>
      <p:sp>
        <p:nvSpPr>
          <p:cNvPr id="18" name="Shape 16"/>
          <p:cNvSpPr/>
          <p:nvPr/>
        </p:nvSpPr>
        <p:spPr>
          <a:xfrm>
            <a:off x="548640" y="3785616"/>
            <a:ext cx="6446520" cy="950976"/>
          </a:xfrm>
          <a:prstGeom prst="roundRect">
            <a:avLst>
              <a:gd name="adj" fmla="val 7692"/>
            </a:avLst>
          </a:prstGeom>
          <a:solidFill>
            <a:srgbClr val="FFFFFF"/>
          </a:solidFill>
          <a:ln w="12700">
            <a:solidFill>
              <a:srgbClr val="E6EAF2"/>
            </a:solidFill>
            <a:prstDash val="solid"/>
          </a:ln>
        </p:spPr>
      </p:sp>
      <p:sp>
        <p:nvSpPr>
          <p:cNvPr id="19" name="Text 17"/>
          <p:cNvSpPr/>
          <p:nvPr/>
        </p:nvSpPr>
        <p:spPr>
          <a:xfrm>
            <a:off x="676656" y="3895344"/>
            <a:ext cx="6172200" cy="128016"/>
          </a:xfrm>
          <a:prstGeom prst="rect">
            <a:avLst/>
          </a:prstGeom>
          <a:noFill/>
          <a:ln/>
        </p:spPr>
        <p:txBody>
          <a:bodyPr wrap="square" rtlCol="0" anchor="ctr"/>
          <a:lstStyle/>
          <a:p>
            <a:pPr indent="0" marL="0">
              <a:buNone/>
            </a:pPr>
            <a:r>
              <a:rPr lang="en-US" sz="900" b="1" dirty="0">
                <a:solidFill>
                  <a:srgbClr val="0B1220"/>
                </a:solidFill>
                <a:latin typeface="Aptos" pitchFamily="34" charset="0"/>
                <a:ea typeface="Aptos" pitchFamily="34" charset="-122"/>
                <a:cs typeface="Aptos" pitchFamily="34" charset="-120"/>
              </a:rPr>
              <a:t>4. Nombre total d'employes</a:t>
            </a:r>
            <a:endParaRPr lang="en-US" sz="900" dirty="0"/>
          </a:p>
        </p:txBody>
      </p:sp>
      <p:sp>
        <p:nvSpPr>
          <p:cNvPr id="20" name="Shape 18"/>
          <p:cNvSpPr/>
          <p:nvPr/>
        </p:nvSpPr>
        <p:spPr>
          <a:xfrm>
            <a:off x="676656" y="4114800"/>
            <a:ext cx="6172200" cy="0"/>
          </a:xfrm>
          <a:prstGeom prst="line">
            <a:avLst/>
          </a:prstGeom>
          <a:noFill/>
          <a:ln w="12700">
            <a:solidFill>
              <a:srgbClr val="E6EAF2"/>
            </a:solidFill>
            <a:prstDash val="solid"/>
          </a:ln>
        </p:spPr>
      </p:sp>
      <p:sp>
        <p:nvSpPr>
          <p:cNvPr id="21" name="Text 19"/>
          <p:cNvSpPr/>
          <p:nvPr/>
        </p:nvSpPr>
        <p:spPr>
          <a:xfrm>
            <a:off x="676656" y="4297680"/>
            <a:ext cx="6172200" cy="109728"/>
          </a:xfrm>
          <a:prstGeom prst="rect">
            <a:avLst/>
          </a:prstGeom>
          <a:noFill/>
          <a:ln/>
        </p:spPr>
        <p:txBody>
          <a:bodyPr wrap="square" rtlCol="0" anchor="ctr"/>
          <a:lstStyle/>
          <a:p>
            <a:pPr indent="0" marL="0">
              <a:buNone/>
            </a:pPr>
            <a:r>
              <a:rPr lang="en-US" sz="820" dirty="0">
                <a:solidFill>
                  <a:srgbClr val="55637A"/>
                </a:solidFill>
                <a:latin typeface="Aptos" pitchFamily="34" charset="0"/>
                <a:ea typeface="Aptos" pitchFamily="34" charset="-122"/>
                <a:cs typeface="Aptos" pitchFamily="34" charset="-120"/>
              </a:rPr>
              <a:t>Source evidence (optionnel): [] systeme payroll   [] dossiers RH   [] comptabilite   [] autre: _____</a:t>
            </a:r>
            <a:endParaRPr lang="en-US" sz="820" dirty="0"/>
          </a:p>
        </p:txBody>
      </p:sp>
      <p:sp>
        <p:nvSpPr>
          <p:cNvPr id="22" name="Shape 20"/>
          <p:cNvSpPr/>
          <p:nvPr/>
        </p:nvSpPr>
        <p:spPr>
          <a:xfrm>
            <a:off x="548640" y="4809744"/>
            <a:ext cx="3154680" cy="1069848"/>
          </a:xfrm>
          <a:prstGeom prst="roundRect">
            <a:avLst>
              <a:gd name="adj" fmla="val 6838"/>
            </a:avLst>
          </a:prstGeom>
          <a:solidFill>
            <a:srgbClr val="FFFFFF"/>
          </a:solidFill>
          <a:ln w="12700">
            <a:solidFill>
              <a:srgbClr val="E6EAF2"/>
            </a:solidFill>
            <a:prstDash val="solid"/>
          </a:ln>
        </p:spPr>
      </p:sp>
      <p:sp>
        <p:nvSpPr>
          <p:cNvPr id="23" name="Text 21"/>
          <p:cNvSpPr/>
          <p:nvPr/>
        </p:nvSpPr>
        <p:spPr>
          <a:xfrm>
            <a:off x="676656" y="4919472"/>
            <a:ext cx="2926080" cy="128016"/>
          </a:xfrm>
          <a:prstGeom prst="rect">
            <a:avLst/>
          </a:prstGeom>
          <a:noFill/>
          <a:ln/>
        </p:spPr>
        <p:txBody>
          <a:bodyPr wrap="square" rtlCol="0" anchor="ctr"/>
          <a:lstStyle/>
          <a:p>
            <a:pPr indent="0" marL="0">
              <a:buNone/>
            </a:pPr>
            <a:r>
              <a:rPr lang="en-US" sz="900" b="1" dirty="0">
                <a:solidFill>
                  <a:srgbClr val="0B1220"/>
                </a:solidFill>
                <a:latin typeface="Aptos" pitchFamily="34" charset="0"/>
                <a:ea typeface="Aptos" pitchFamily="34" charset="-122"/>
                <a:cs typeface="Aptos" pitchFamily="34" charset="-120"/>
              </a:rPr>
              <a:t>5. Employes par type de contrat</a:t>
            </a:r>
            <a:endParaRPr lang="en-US" sz="900" dirty="0"/>
          </a:p>
        </p:txBody>
      </p:sp>
      <p:sp>
        <p:nvSpPr>
          <p:cNvPr id="24" name="Text 22"/>
          <p:cNvSpPr/>
          <p:nvPr/>
        </p:nvSpPr>
        <p:spPr>
          <a:xfrm>
            <a:off x="676656" y="5138928"/>
            <a:ext cx="2743200" cy="109728"/>
          </a:xfrm>
          <a:prstGeom prst="rect">
            <a:avLst/>
          </a:prstGeom>
          <a:noFill/>
          <a:ln/>
        </p:spPr>
        <p:txBody>
          <a:bodyPr wrap="square" rtlCol="0" anchor="ctr"/>
          <a:lstStyle/>
          <a:p>
            <a:pPr indent="0" marL="0">
              <a:buNone/>
            </a:pPr>
            <a:r>
              <a:rPr lang="en-US" sz="850" dirty="0">
                <a:solidFill>
                  <a:srgbClr val="0B1220"/>
                </a:solidFill>
                <a:latin typeface="Aptos" pitchFamily="34" charset="0"/>
                <a:ea typeface="Aptos" pitchFamily="34" charset="-122"/>
                <a:cs typeface="Aptos" pitchFamily="34" charset="-120"/>
              </a:rPr>
              <a:t>Employes permanents: _____</a:t>
            </a:r>
            <a:endParaRPr lang="en-US" sz="850" dirty="0"/>
          </a:p>
        </p:txBody>
      </p:sp>
      <p:sp>
        <p:nvSpPr>
          <p:cNvPr id="25" name="Text 23"/>
          <p:cNvSpPr/>
          <p:nvPr/>
        </p:nvSpPr>
        <p:spPr>
          <a:xfrm>
            <a:off x="676656" y="5321808"/>
            <a:ext cx="2743200" cy="109728"/>
          </a:xfrm>
          <a:prstGeom prst="rect">
            <a:avLst/>
          </a:prstGeom>
          <a:noFill/>
          <a:ln/>
        </p:spPr>
        <p:txBody>
          <a:bodyPr wrap="square" rtlCol="0" anchor="ctr"/>
          <a:lstStyle/>
          <a:p>
            <a:pPr indent="0" marL="0">
              <a:buNone/>
            </a:pPr>
            <a:r>
              <a:rPr lang="en-US" sz="850" dirty="0">
                <a:solidFill>
                  <a:srgbClr val="0B1220"/>
                </a:solidFill>
                <a:latin typeface="Aptos" pitchFamily="34" charset="0"/>
                <a:ea typeface="Aptos" pitchFamily="34" charset="-122"/>
                <a:cs typeface="Aptos" pitchFamily="34" charset="-120"/>
              </a:rPr>
              <a:t>Employes temporaires: _____</a:t>
            </a:r>
            <a:endParaRPr lang="en-US" sz="850" dirty="0"/>
          </a:p>
        </p:txBody>
      </p:sp>
      <p:sp>
        <p:nvSpPr>
          <p:cNvPr id="26" name="Shape 24"/>
          <p:cNvSpPr/>
          <p:nvPr/>
        </p:nvSpPr>
        <p:spPr>
          <a:xfrm>
            <a:off x="3840480" y="4809744"/>
            <a:ext cx="3154680" cy="1069848"/>
          </a:xfrm>
          <a:prstGeom prst="roundRect">
            <a:avLst>
              <a:gd name="adj" fmla="val 6838"/>
            </a:avLst>
          </a:prstGeom>
          <a:solidFill>
            <a:srgbClr val="FFFFFF"/>
          </a:solidFill>
          <a:ln w="12700">
            <a:solidFill>
              <a:srgbClr val="E6EAF2"/>
            </a:solidFill>
            <a:prstDash val="solid"/>
          </a:ln>
        </p:spPr>
      </p:sp>
      <p:sp>
        <p:nvSpPr>
          <p:cNvPr id="27" name="Text 25"/>
          <p:cNvSpPr/>
          <p:nvPr/>
        </p:nvSpPr>
        <p:spPr>
          <a:xfrm>
            <a:off x="3968496" y="4919472"/>
            <a:ext cx="2926080" cy="128016"/>
          </a:xfrm>
          <a:prstGeom prst="rect">
            <a:avLst/>
          </a:prstGeom>
          <a:noFill/>
          <a:ln/>
        </p:spPr>
        <p:txBody>
          <a:bodyPr wrap="square" rtlCol="0" anchor="ctr"/>
          <a:lstStyle/>
          <a:p>
            <a:pPr indent="0" marL="0">
              <a:buNone/>
            </a:pPr>
            <a:r>
              <a:rPr lang="en-US" sz="900" b="1" dirty="0">
                <a:solidFill>
                  <a:srgbClr val="0B1220"/>
                </a:solidFill>
                <a:latin typeface="Aptos" pitchFamily="34" charset="0"/>
                <a:ea typeface="Aptos" pitchFamily="34" charset="-122"/>
                <a:cs typeface="Aptos" pitchFamily="34" charset="-120"/>
              </a:rPr>
              <a:t>6. Employes par genre</a:t>
            </a:r>
            <a:endParaRPr lang="en-US" sz="900" dirty="0"/>
          </a:p>
        </p:txBody>
      </p:sp>
      <p:sp>
        <p:nvSpPr>
          <p:cNvPr id="28" name="Text 26"/>
          <p:cNvSpPr/>
          <p:nvPr/>
        </p:nvSpPr>
        <p:spPr>
          <a:xfrm>
            <a:off x="3968496" y="5102352"/>
            <a:ext cx="2560320" cy="109728"/>
          </a:xfrm>
          <a:prstGeom prst="rect">
            <a:avLst/>
          </a:prstGeom>
          <a:noFill/>
          <a:ln/>
        </p:spPr>
        <p:txBody>
          <a:bodyPr wrap="square" rtlCol="0" anchor="ctr"/>
          <a:lstStyle/>
          <a:p>
            <a:pPr indent="0" marL="0">
              <a:buNone/>
            </a:pPr>
            <a:r>
              <a:rPr lang="en-US" sz="850" dirty="0">
                <a:solidFill>
                  <a:srgbClr val="0B1220"/>
                </a:solidFill>
                <a:latin typeface="Aptos" pitchFamily="34" charset="0"/>
                <a:ea typeface="Aptos" pitchFamily="34" charset="-122"/>
                <a:cs typeface="Aptos" pitchFamily="34" charset="-120"/>
              </a:rPr>
              <a:t>Homme: _____</a:t>
            </a:r>
            <a:endParaRPr lang="en-US" sz="850" dirty="0"/>
          </a:p>
        </p:txBody>
      </p:sp>
      <p:sp>
        <p:nvSpPr>
          <p:cNvPr id="29" name="Text 27"/>
          <p:cNvSpPr/>
          <p:nvPr/>
        </p:nvSpPr>
        <p:spPr>
          <a:xfrm>
            <a:off x="3968496" y="5266944"/>
            <a:ext cx="2560320" cy="109728"/>
          </a:xfrm>
          <a:prstGeom prst="rect">
            <a:avLst/>
          </a:prstGeom>
          <a:noFill/>
          <a:ln/>
        </p:spPr>
        <p:txBody>
          <a:bodyPr wrap="square" rtlCol="0" anchor="ctr"/>
          <a:lstStyle/>
          <a:p>
            <a:pPr indent="0" marL="0">
              <a:buNone/>
            </a:pPr>
            <a:r>
              <a:rPr lang="en-US" sz="850" dirty="0">
                <a:solidFill>
                  <a:srgbClr val="0B1220"/>
                </a:solidFill>
                <a:latin typeface="Aptos" pitchFamily="34" charset="0"/>
                <a:ea typeface="Aptos" pitchFamily="34" charset="-122"/>
                <a:cs typeface="Aptos" pitchFamily="34" charset="-120"/>
              </a:rPr>
              <a:t>Femme: _____</a:t>
            </a:r>
            <a:endParaRPr lang="en-US" sz="850" dirty="0"/>
          </a:p>
        </p:txBody>
      </p:sp>
      <p:sp>
        <p:nvSpPr>
          <p:cNvPr id="30" name="Text 28"/>
          <p:cNvSpPr/>
          <p:nvPr/>
        </p:nvSpPr>
        <p:spPr>
          <a:xfrm>
            <a:off x="3968496" y="5431536"/>
            <a:ext cx="2743200" cy="109728"/>
          </a:xfrm>
          <a:prstGeom prst="rect">
            <a:avLst/>
          </a:prstGeom>
          <a:noFill/>
          <a:ln/>
        </p:spPr>
        <p:txBody>
          <a:bodyPr wrap="square" rtlCol="0" anchor="ctr"/>
          <a:lstStyle/>
          <a:p>
            <a:pPr indent="0" marL="0">
              <a:buNone/>
            </a:pPr>
            <a:r>
              <a:rPr lang="en-US" sz="850" dirty="0">
                <a:solidFill>
                  <a:srgbClr val="0B1220"/>
                </a:solidFill>
                <a:latin typeface="Aptos" pitchFamily="34" charset="0"/>
                <a:ea typeface="Aptos" pitchFamily="34" charset="-122"/>
                <a:cs typeface="Aptos" pitchFamily="34" charset="-120"/>
              </a:rPr>
              <a:t>Autre / prefere ne pas dire: _____</a:t>
            </a:r>
            <a:endParaRPr lang="en-US" sz="850" dirty="0"/>
          </a:p>
        </p:txBody>
      </p:sp>
      <p:sp>
        <p:nvSpPr>
          <p:cNvPr id="31" name="Shape 29"/>
          <p:cNvSpPr/>
          <p:nvPr/>
        </p:nvSpPr>
        <p:spPr>
          <a:xfrm>
            <a:off x="548640" y="5961888"/>
            <a:ext cx="6446520" cy="2414016"/>
          </a:xfrm>
          <a:prstGeom prst="roundRect">
            <a:avLst>
              <a:gd name="adj" fmla="val 3030"/>
            </a:avLst>
          </a:prstGeom>
          <a:solidFill>
            <a:srgbClr val="FFFFFF"/>
          </a:solidFill>
          <a:ln w="12700">
            <a:solidFill>
              <a:srgbClr val="E6EAF2"/>
            </a:solidFill>
            <a:prstDash val="solid"/>
          </a:ln>
        </p:spPr>
      </p:sp>
      <p:sp>
        <p:nvSpPr>
          <p:cNvPr id="32" name="Text 30"/>
          <p:cNvSpPr/>
          <p:nvPr/>
        </p:nvSpPr>
        <p:spPr>
          <a:xfrm>
            <a:off x="676656" y="6071616"/>
            <a:ext cx="6217920" cy="128016"/>
          </a:xfrm>
          <a:prstGeom prst="rect">
            <a:avLst/>
          </a:prstGeom>
          <a:noFill/>
          <a:ln/>
        </p:spPr>
        <p:txBody>
          <a:bodyPr wrap="square" rtlCol="0" anchor="ctr"/>
          <a:lstStyle/>
          <a:p>
            <a:pPr indent="0" marL="0">
              <a:buNone/>
            </a:pPr>
            <a:r>
              <a:rPr lang="en-US" sz="900" b="1" dirty="0">
                <a:solidFill>
                  <a:srgbClr val="0B1220"/>
                </a:solidFill>
                <a:latin typeface="Aptos" pitchFamily="34" charset="0"/>
                <a:ea typeface="Aptos" pitchFamily="34" charset="-122"/>
                <a:cs typeface="Aptos" pitchFamily="34" charset="-120"/>
              </a:rPr>
              <a:t>7. Si l'entreprise opere dans plus d'un pays, indiquez la repartition des employes</a:t>
            </a:r>
            <a:endParaRPr lang="en-US" sz="900" dirty="0"/>
          </a:p>
        </p:txBody>
      </p:sp>
      <p:graphicFrame>
        <p:nvGraphicFramePr>
          <p:cNvPr id="4" name="Table 0"/>
          <p:cNvGraphicFramePr>
            <a:graphicFrameLocks noGrp="1"/>
          </p:cNvGraphicFramePr>
          <p:nvPr>
            <p:extLst>
              <p:ext uri="{D42A27DB-BD31-4B8C-83A1-F6EECF244321}">
                <p14:modId xmlns:p14="http://schemas.microsoft.com/office/powerpoint/2010/main" val="1579011935"/>
              </p:ext>
            </p:extLst>
          </p:nvPr>
        </p:nvGraphicFramePr>
        <p:xfrm>
          <a:off x="676656" y="6345936"/>
          <a:ext cx="6190488" cy="1920240"/>
        </p:xfrm>
        <a:graphic>
          <a:graphicData uri="http://schemas.openxmlformats.org/drawingml/2006/table">
            <a:tbl>
              <a:tblPr/>
              <a:tblGrid>
                <a:gridCol w="2063496"/>
                <a:gridCol w="2063496"/>
                <a:gridCol w="2063496"/>
              </a:tblGrid>
              <a:tr h="274320">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Pays</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Employes</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Reference evidence (optionnel)</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r>
              <a:tr h="347472">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________</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________</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________</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r>
              <a:tr h="347472">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________</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________</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________</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r>
              <a:tr h="347472">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________</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________</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________</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r>
              <a:tr h="347472">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________</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________</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c>
                  <a:txBody>
                    <a:bodyPr/>
                    <a:lstStyle/>
                    <a:p>
                      <a:pPr algn="l" indent="0" marL="0">
                        <a:buNone/>
                      </a:pPr>
                      <a:r>
                        <a:rPr lang="en-US" sz="820" dirty="0">
                          <a:solidFill>
                            <a:srgbClr val="0B1220"/>
                          </a:solidFill>
                          <a:latin typeface="Aptos" pitchFamily="34" charset="0"/>
                          <a:ea typeface="Aptos" pitchFamily="34" charset="-122"/>
                          <a:cs typeface="Aptos" pitchFamily="34" charset="-120"/>
                        </a:rPr>
                        <a:t>________</a:t>
                      </a:r>
                      <a:endParaRPr lang="en-US" sz="820" dirty="0">
                        <a:latin typeface="Aptos" charset="0"/>
                        <a:ea typeface="Aptos" charset="0"/>
                        <a:cs typeface="Aptos" charset="0"/>
                      </a:endParaRPr>
                    </a:p>
                  </a:txBody>
                  <a:tcPr marL="91440" marR="91440" marT="45720" marB="45720" anchor="ctr">
                    <a:lnL w="12700" cap="flat" cmpd="sng" algn="ctr">
                      <a:solidFill>
                        <a:srgbClr val="E6EAF2"/>
                      </a:solidFill>
                      <a:prstDash val="solid"/>
                      <a:round/>
                      <a:headEnd type="none" w="med" len="med"/>
                      <a:tailEnd type="none" w="med" len="med"/>
                    </a:lnL>
                    <a:lnR w="12700" cap="flat" cmpd="sng" algn="ctr">
                      <a:solidFill>
                        <a:srgbClr val="E6EAF2"/>
                      </a:solidFill>
                      <a:prstDash val="solid"/>
                      <a:round/>
                      <a:headEnd type="none" w="med" len="med"/>
                      <a:tailEnd type="none" w="med" len="med"/>
                    </a:lnR>
                    <a:lnT w="12700" cap="flat" cmpd="sng" algn="ctr">
                      <a:solidFill>
                        <a:srgbClr val="E6EAF2"/>
                      </a:solidFill>
                      <a:prstDash val="solid"/>
                      <a:round/>
                      <a:headEnd type="none" w="med" len="med"/>
                      <a:tailEnd type="none" w="med" len="med"/>
                    </a:lnT>
                    <a:lnB w="12700" cap="flat" cmpd="sng" algn="ctr">
                      <a:solidFill>
                        <a:srgbClr val="E6EAF2"/>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548640" y="640080"/>
            <a:ext cx="6446520" cy="868680"/>
          </a:xfrm>
          <a:prstGeom prst="roundRect">
            <a:avLst>
              <a:gd name="adj" fmla="val 8421"/>
            </a:avLst>
          </a:prstGeom>
          <a:solidFill>
            <a:srgbClr val="EAF5FF"/>
          </a:solidFill>
          <a:ln w="12700">
            <a:solidFill>
              <a:srgbClr val="B7DAF8"/>
            </a:solidFill>
            <a:prstDash val="solid"/>
          </a:ln>
        </p:spPr>
      </p:sp>
      <p:sp>
        <p:nvSpPr>
          <p:cNvPr id="3" name="Text 1"/>
          <p:cNvSpPr/>
          <p:nvPr/>
        </p:nvSpPr>
        <p:spPr>
          <a:xfrm>
            <a:off x="713232" y="786384"/>
            <a:ext cx="5943600" cy="237744"/>
          </a:xfrm>
          <a:prstGeom prst="rect">
            <a:avLst/>
          </a:prstGeom>
          <a:noFill/>
          <a:ln/>
        </p:spPr>
        <p:txBody>
          <a:bodyPr wrap="square" rtlCol="0" anchor="ctr"/>
          <a:lstStyle/>
          <a:p>
            <a:pPr indent="0" marL="0">
              <a:buNone/>
            </a:pPr>
            <a:r>
              <a:rPr lang="en-US" sz="1800" b="1" dirty="0">
                <a:solidFill>
                  <a:srgbClr val="0B1220"/>
                </a:solidFill>
                <a:latin typeface="Aptos" pitchFamily="34" charset="0"/>
                <a:ea typeface="Aptos" pitchFamily="34" charset="-122"/>
                <a:cs typeface="Aptos" pitchFamily="34" charset="-120"/>
              </a:rPr>
              <a:t>Section 3 et Section 4</a:t>
            </a:r>
            <a:endParaRPr lang="en-US" sz="1800" dirty="0"/>
          </a:p>
        </p:txBody>
      </p:sp>
      <p:sp>
        <p:nvSpPr>
          <p:cNvPr id="4" name="Text 2"/>
          <p:cNvSpPr/>
          <p:nvPr/>
        </p:nvSpPr>
        <p:spPr>
          <a:xfrm>
            <a:off x="713232" y="1060704"/>
            <a:ext cx="6035040" cy="201168"/>
          </a:xfrm>
          <a:prstGeom prst="rect">
            <a:avLst/>
          </a:prstGeom>
          <a:noFill/>
          <a:ln/>
        </p:spPr>
        <p:txBody>
          <a:bodyPr wrap="square" rtlCol="0" anchor="ctr"/>
          <a:lstStyle/>
          <a:p>
            <a:pPr indent="0" marL="0">
              <a:buNone/>
            </a:pPr>
            <a:r>
              <a:rPr lang="en-US" sz="900" dirty="0">
                <a:solidFill>
                  <a:srgbClr val="55637A"/>
                </a:solidFill>
                <a:latin typeface="Aptos" pitchFamily="34" charset="0"/>
                <a:ea typeface="Aptos" pitchFamily="34" charset="-122"/>
                <a:cs typeface="Aptos" pitchFamily="34" charset="-120"/>
              </a:rPr>
              <a:t>Sante et securite + salaires et formation</a:t>
            </a:r>
            <a:endParaRPr lang="en-US" sz="900" dirty="0"/>
          </a:p>
        </p:txBody>
      </p:sp>
      <p:sp>
        <p:nvSpPr>
          <p:cNvPr id="5" name="Shape 3"/>
          <p:cNvSpPr/>
          <p:nvPr/>
        </p:nvSpPr>
        <p:spPr>
          <a:xfrm>
            <a:off x="548640" y="1719072"/>
            <a:ext cx="3154680" cy="292608"/>
          </a:xfrm>
          <a:prstGeom prst="roundRect">
            <a:avLst>
              <a:gd name="adj" fmla="val 25000"/>
            </a:avLst>
          </a:prstGeom>
          <a:solidFill>
            <a:srgbClr val="FBFCFF"/>
          </a:solidFill>
          <a:ln w="12700">
            <a:solidFill>
              <a:srgbClr val="E6EAF2"/>
            </a:solidFill>
            <a:prstDash val="solid"/>
          </a:ln>
        </p:spPr>
      </p:sp>
      <p:sp>
        <p:nvSpPr>
          <p:cNvPr id="6" name="Text 4"/>
          <p:cNvSpPr/>
          <p:nvPr/>
        </p:nvSpPr>
        <p:spPr>
          <a:xfrm>
            <a:off x="676656" y="1792224"/>
            <a:ext cx="2926080" cy="128016"/>
          </a:xfrm>
          <a:prstGeom prst="rect">
            <a:avLst/>
          </a:prstGeom>
          <a:noFill/>
          <a:ln/>
        </p:spPr>
        <p:txBody>
          <a:bodyPr wrap="square" rtlCol="0" anchor="ctr"/>
          <a:lstStyle/>
          <a:p>
            <a:pPr indent="0" marL="0">
              <a:buNone/>
            </a:pPr>
            <a:r>
              <a:rPr lang="en-US" sz="950" b="1" dirty="0">
                <a:solidFill>
                  <a:srgbClr val="0B1220"/>
                </a:solidFill>
                <a:latin typeface="Aptos" pitchFamily="34" charset="0"/>
                <a:ea typeface="Aptos" pitchFamily="34" charset="-122"/>
                <a:cs typeface="Aptos" pitchFamily="34" charset="-120"/>
              </a:rPr>
              <a:t>Section 3 - Sante et securite</a:t>
            </a:r>
            <a:endParaRPr lang="en-US" sz="950" dirty="0"/>
          </a:p>
        </p:txBody>
      </p:sp>
      <p:sp>
        <p:nvSpPr>
          <p:cNvPr id="7" name="Shape 5"/>
          <p:cNvSpPr/>
          <p:nvPr/>
        </p:nvSpPr>
        <p:spPr>
          <a:xfrm>
            <a:off x="548640" y="2084832"/>
            <a:ext cx="3154680" cy="1097280"/>
          </a:xfrm>
          <a:prstGeom prst="roundRect">
            <a:avLst>
              <a:gd name="adj" fmla="val 6667"/>
            </a:avLst>
          </a:prstGeom>
          <a:solidFill>
            <a:srgbClr val="FFFFFF"/>
          </a:solidFill>
          <a:ln w="12700">
            <a:solidFill>
              <a:srgbClr val="E6EAF2"/>
            </a:solidFill>
            <a:prstDash val="solid"/>
          </a:ln>
        </p:spPr>
      </p:sp>
      <p:sp>
        <p:nvSpPr>
          <p:cNvPr id="8" name="Text 6"/>
          <p:cNvSpPr/>
          <p:nvPr/>
        </p:nvSpPr>
        <p:spPr>
          <a:xfrm>
            <a:off x="676656" y="2194560"/>
            <a:ext cx="2926080" cy="256032"/>
          </a:xfrm>
          <a:prstGeom prst="rect">
            <a:avLst/>
          </a:prstGeom>
          <a:noFill/>
          <a:ln/>
        </p:spPr>
        <p:txBody>
          <a:bodyPr wrap="square" rtlCol="0" anchor="ctr"/>
          <a:lstStyle/>
          <a:p>
            <a:pPr indent="0" marL="0">
              <a:buNone/>
            </a:pPr>
            <a:r>
              <a:rPr lang="en-US" sz="860" b="1" dirty="0">
                <a:solidFill>
                  <a:srgbClr val="0B1220"/>
                </a:solidFill>
                <a:latin typeface="Aptos" pitchFamily="34" charset="0"/>
                <a:ea typeface="Aptos" pitchFamily="34" charset="-122"/>
                <a:cs typeface="Aptos" pitchFamily="34" charset="-120"/>
              </a:rPr>
              <a:t>8. Nombre d'accidents de travail pendant l'annee de reporting</a:t>
            </a:r>
            <a:endParaRPr lang="en-US" sz="860" dirty="0"/>
          </a:p>
        </p:txBody>
      </p:sp>
      <p:sp>
        <p:nvSpPr>
          <p:cNvPr id="9" name="Shape 7"/>
          <p:cNvSpPr/>
          <p:nvPr/>
        </p:nvSpPr>
        <p:spPr>
          <a:xfrm>
            <a:off x="676656" y="2523744"/>
            <a:ext cx="2907792" cy="0"/>
          </a:xfrm>
          <a:prstGeom prst="line">
            <a:avLst/>
          </a:prstGeom>
          <a:noFill/>
          <a:ln w="12700">
            <a:solidFill>
              <a:srgbClr val="E6EAF2"/>
            </a:solidFill>
            <a:prstDash val="solid"/>
          </a:ln>
        </p:spPr>
      </p:sp>
      <p:sp>
        <p:nvSpPr>
          <p:cNvPr id="10" name="Text 8"/>
          <p:cNvSpPr/>
          <p:nvPr/>
        </p:nvSpPr>
        <p:spPr>
          <a:xfrm>
            <a:off x="676656" y="2670048"/>
            <a:ext cx="2926080" cy="219456"/>
          </a:xfrm>
          <a:prstGeom prst="rect">
            <a:avLst/>
          </a:prstGeom>
          <a:noFill/>
          <a:ln/>
        </p:spPr>
        <p:txBody>
          <a:bodyPr wrap="square" rtlCol="0" anchor="ctr"/>
          <a:lstStyle/>
          <a:p>
            <a:pPr indent="0" marL="0">
              <a:buNone/>
            </a:pPr>
            <a:r>
              <a:rPr lang="en-US" sz="770" dirty="0">
                <a:solidFill>
                  <a:srgbClr val="55637A"/>
                </a:solidFill>
                <a:latin typeface="Aptos" pitchFamily="34" charset="0"/>
                <a:ea typeface="Aptos" pitchFamily="34" charset="-122"/>
                <a:cs typeface="Aptos" pitchFamily="34" charset="-120"/>
              </a:rPr>
              <a:t>Source evidence (optionnel): [] registre HSE  [] dossiers RH  [] dossiers assurance</a:t>
            </a:r>
            <a:endParaRPr lang="en-US" sz="770" dirty="0"/>
          </a:p>
        </p:txBody>
      </p:sp>
      <p:sp>
        <p:nvSpPr>
          <p:cNvPr id="11" name="Shape 9"/>
          <p:cNvSpPr/>
          <p:nvPr/>
        </p:nvSpPr>
        <p:spPr>
          <a:xfrm>
            <a:off x="548640" y="3255264"/>
            <a:ext cx="3154680" cy="658368"/>
          </a:xfrm>
          <a:prstGeom prst="roundRect">
            <a:avLst>
              <a:gd name="adj" fmla="val 11111"/>
            </a:avLst>
          </a:prstGeom>
          <a:solidFill>
            <a:srgbClr val="FFFFFF"/>
          </a:solidFill>
          <a:ln w="12700">
            <a:solidFill>
              <a:srgbClr val="E6EAF2"/>
            </a:solidFill>
            <a:prstDash val="solid"/>
          </a:ln>
        </p:spPr>
      </p:sp>
      <p:sp>
        <p:nvSpPr>
          <p:cNvPr id="12" name="Text 10"/>
          <p:cNvSpPr/>
          <p:nvPr/>
        </p:nvSpPr>
        <p:spPr>
          <a:xfrm>
            <a:off x="676656" y="3364992"/>
            <a:ext cx="2898648" cy="182880"/>
          </a:xfrm>
          <a:prstGeom prst="rect">
            <a:avLst/>
          </a:prstGeom>
          <a:noFill/>
          <a:ln/>
        </p:spPr>
        <p:txBody>
          <a:bodyPr wrap="square" rtlCol="0" anchor="t"/>
          <a:lstStyle/>
          <a:p>
            <a:pPr indent="0" marL="0">
              <a:buNone/>
            </a:pPr>
            <a:r>
              <a:rPr lang="en-US" sz="900" b="1" dirty="0">
                <a:solidFill>
                  <a:srgbClr val="0B1220"/>
                </a:solidFill>
                <a:latin typeface="Aptos" pitchFamily="34" charset="0"/>
                <a:ea typeface="Aptos" pitchFamily="34" charset="-122"/>
                <a:cs typeface="Aptos" pitchFamily="34" charset="-120"/>
              </a:rPr>
              <a:t>9. Nombre d'accidents de travail mortels</a:t>
            </a:r>
            <a:endParaRPr lang="en-US" sz="900" dirty="0"/>
          </a:p>
        </p:txBody>
      </p:sp>
      <p:sp>
        <p:nvSpPr>
          <p:cNvPr id="13" name="Shape 11"/>
          <p:cNvSpPr/>
          <p:nvPr/>
        </p:nvSpPr>
        <p:spPr>
          <a:xfrm>
            <a:off x="676656" y="3602736"/>
            <a:ext cx="2898648" cy="0"/>
          </a:xfrm>
          <a:prstGeom prst="line">
            <a:avLst/>
          </a:prstGeom>
          <a:noFill/>
          <a:ln w="12700">
            <a:solidFill>
              <a:srgbClr val="E6EAF2"/>
            </a:solidFill>
            <a:prstDash val="solid"/>
          </a:ln>
        </p:spPr>
      </p:sp>
      <p:sp>
        <p:nvSpPr>
          <p:cNvPr id="14" name="Shape 12"/>
          <p:cNvSpPr/>
          <p:nvPr/>
        </p:nvSpPr>
        <p:spPr>
          <a:xfrm>
            <a:off x="548640" y="3986784"/>
            <a:ext cx="3154680" cy="1024128"/>
          </a:xfrm>
          <a:prstGeom prst="roundRect">
            <a:avLst>
              <a:gd name="adj" fmla="val 7143"/>
            </a:avLst>
          </a:prstGeom>
          <a:solidFill>
            <a:srgbClr val="FFFFFF"/>
          </a:solidFill>
          <a:ln w="12700">
            <a:solidFill>
              <a:srgbClr val="E6EAF2"/>
            </a:solidFill>
            <a:prstDash val="solid"/>
          </a:ln>
        </p:spPr>
      </p:sp>
      <p:sp>
        <p:nvSpPr>
          <p:cNvPr id="15" name="Text 13"/>
          <p:cNvSpPr/>
          <p:nvPr/>
        </p:nvSpPr>
        <p:spPr>
          <a:xfrm>
            <a:off x="676656" y="4096512"/>
            <a:ext cx="2926080" cy="256032"/>
          </a:xfrm>
          <a:prstGeom prst="rect">
            <a:avLst/>
          </a:prstGeom>
          <a:noFill/>
          <a:ln/>
        </p:spPr>
        <p:txBody>
          <a:bodyPr wrap="square" rtlCol="0" anchor="ctr"/>
          <a:lstStyle/>
          <a:p>
            <a:pPr indent="0" marL="0">
              <a:buNone/>
            </a:pPr>
            <a:r>
              <a:rPr lang="en-US" sz="860" b="1" dirty="0">
                <a:solidFill>
                  <a:srgbClr val="0B1220"/>
                </a:solidFill>
                <a:latin typeface="Aptos" pitchFamily="34" charset="0"/>
                <a:ea typeface="Aptos" pitchFamily="34" charset="-122"/>
                <a:cs typeface="Aptos" pitchFamily="34" charset="-120"/>
              </a:rPr>
              <a:t>10. L'entreprise dispose-t-elle de regles ou procedures de base en sante et securite au travail?</a:t>
            </a:r>
            <a:endParaRPr lang="en-US" sz="860" dirty="0"/>
          </a:p>
        </p:txBody>
      </p:sp>
      <p:sp>
        <p:nvSpPr>
          <p:cNvPr id="16" name="Text 14"/>
          <p:cNvSpPr/>
          <p:nvPr/>
        </p:nvSpPr>
        <p:spPr>
          <a:xfrm>
            <a:off x="676656" y="4498848"/>
            <a:ext cx="2560320" cy="109728"/>
          </a:xfrm>
          <a:prstGeom prst="rect">
            <a:avLst/>
          </a:prstGeom>
          <a:noFill/>
          <a:ln/>
        </p:spPr>
        <p:txBody>
          <a:bodyPr wrap="square" rtlCol="0" anchor="ctr"/>
          <a:lstStyle/>
          <a:p>
            <a:pPr indent="0" marL="0">
              <a:buNone/>
            </a:pPr>
            <a:r>
              <a:rPr lang="en-US" sz="850" dirty="0">
                <a:solidFill>
                  <a:srgbClr val="0B1220"/>
                </a:solidFill>
                <a:latin typeface="Aptos" pitchFamily="34" charset="0"/>
                <a:ea typeface="Aptos" pitchFamily="34" charset="-122"/>
                <a:cs typeface="Aptos" pitchFamily="34" charset="-120"/>
              </a:rPr>
              <a:t>[] Oui    [] Non</a:t>
            </a:r>
            <a:endParaRPr lang="en-US" sz="850" dirty="0"/>
          </a:p>
        </p:txBody>
      </p:sp>
      <p:sp>
        <p:nvSpPr>
          <p:cNvPr id="17" name="Shape 15"/>
          <p:cNvSpPr/>
          <p:nvPr/>
        </p:nvSpPr>
        <p:spPr>
          <a:xfrm>
            <a:off x="3840480" y="1719072"/>
            <a:ext cx="3154680" cy="292608"/>
          </a:xfrm>
          <a:prstGeom prst="roundRect">
            <a:avLst>
              <a:gd name="adj" fmla="val 25000"/>
            </a:avLst>
          </a:prstGeom>
          <a:solidFill>
            <a:srgbClr val="FBFCFF"/>
          </a:solidFill>
          <a:ln w="12700">
            <a:solidFill>
              <a:srgbClr val="E6EAF2"/>
            </a:solidFill>
            <a:prstDash val="solid"/>
          </a:ln>
        </p:spPr>
      </p:sp>
      <p:sp>
        <p:nvSpPr>
          <p:cNvPr id="18" name="Text 16"/>
          <p:cNvSpPr/>
          <p:nvPr/>
        </p:nvSpPr>
        <p:spPr>
          <a:xfrm>
            <a:off x="3968496" y="1792224"/>
            <a:ext cx="2926080" cy="128016"/>
          </a:xfrm>
          <a:prstGeom prst="rect">
            <a:avLst/>
          </a:prstGeom>
          <a:noFill/>
          <a:ln/>
        </p:spPr>
        <p:txBody>
          <a:bodyPr wrap="square" rtlCol="0" anchor="ctr"/>
          <a:lstStyle/>
          <a:p>
            <a:pPr indent="0" marL="0">
              <a:buNone/>
            </a:pPr>
            <a:r>
              <a:rPr lang="en-US" sz="950" b="1" dirty="0">
                <a:solidFill>
                  <a:srgbClr val="0B1220"/>
                </a:solidFill>
                <a:latin typeface="Aptos" pitchFamily="34" charset="0"/>
                <a:ea typeface="Aptos" pitchFamily="34" charset="-122"/>
                <a:cs typeface="Aptos" pitchFamily="34" charset="-120"/>
              </a:rPr>
              <a:t>Section 4 - Salaires et formation</a:t>
            </a:r>
            <a:endParaRPr lang="en-US" sz="950" dirty="0"/>
          </a:p>
        </p:txBody>
      </p:sp>
      <p:sp>
        <p:nvSpPr>
          <p:cNvPr id="19" name="Shape 17"/>
          <p:cNvSpPr/>
          <p:nvPr/>
        </p:nvSpPr>
        <p:spPr>
          <a:xfrm>
            <a:off x="3840480" y="2084832"/>
            <a:ext cx="3154680" cy="1115568"/>
          </a:xfrm>
          <a:prstGeom prst="roundRect">
            <a:avLst>
              <a:gd name="adj" fmla="val 6557"/>
            </a:avLst>
          </a:prstGeom>
          <a:solidFill>
            <a:srgbClr val="FFFFFF"/>
          </a:solidFill>
          <a:ln w="12700">
            <a:solidFill>
              <a:srgbClr val="E6EAF2"/>
            </a:solidFill>
            <a:prstDash val="solid"/>
          </a:ln>
        </p:spPr>
      </p:sp>
      <p:sp>
        <p:nvSpPr>
          <p:cNvPr id="20" name="Text 18"/>
          <p:cNvSpPr/>
          <p:nvPr/>
        </p:nvSpPr>
        <p:spPr>
          <a:xfrm>
            <a:off x="3968496" y="2194560"/>
            <a:ext cx="2926080" cy="256032"/>
          </a:xfrm>
          <a:prstGeom prst="rect">
            <a:avLst/>
          </a:prstGeom>
          <a:noFill/>
          <a:ln/>
        </p:spPr>
        <p:txBody>
          <a:bodyPr wrap="square" rtlCol="0" anchor="ctr"/>
          <a:lstStyle/>
          <a:p>
            <a:pPr indent="0" marL="0">
              <a:buNone/>
            </a:pPr>
            <a:r>
              <a:rPr lang="en-US" sz="860" b="1" dirty="0">
                <a:solidFill>
                  <a:srgbClr val="0B1220"/>
                </a:solidFill>
                <a:latin typeface="Aptos" pitchFamily="34" charset="0"/>
                <a:ea typeface="Aptos" pitchFamily="34" charset="-122"/>
                <a:cs typeface="Aptos" pitchFamily="34" charset="-120"/>
              </a:rPr>
              <a:t>11. Tous les employes sont-ils remuneres au moins au salaire minimum legal du pays d'emploi?</a:t>
            </a:r>
            <a:endParaRPr lang="en-US" sz="860" dirty="0"/>
          </a:p>
        </p:txBody>
      </p:sp>
      <p:sp>
        <p:nvSpPr>
          <p:cNvPr id="21" name="Text 19"/>
          <p:cNvSpPr/>
          <p:nvPr/>
        </p:nvSpPr>
        <p:spPr>
          <a:xfrm>
            <a:off x="3968496" y="2615184"/>
            <a:ext cx="2560320" cy="109728"/>
          </a:xfrm>
          <a:prstGeom prst="rect">
            <a:avLst/>
          </a:prstGeom>
          <a:noFill/>
          <a:ln/>
        </p:spPr>
        <p:txBody>
          <a:bodyPr wrap="square" rtlCol="0" anchor="ctr"/>
          <a:lstStyle/>
          <a:p>
            <a:pPr indent="0" marL="0">
              <a:buNone/>
            </a:pPr>
            <a:r>
              <a:rPr lang="en-US" sz="850" dirty="0">
                <a:solidFill>
                  <a:srgbClr val="0B1220"/>
                </a:solidFill>
                <a:latin typeface="Aptos" pitchFamily="34" charset="0"/>
                <a:ea typeface="Aptos" pitchFamily="34" charset="-122"/>
                <a:cs typeface="Aptos" pitchFamily="34" charset="-120"/>
              </a:rPr>
              <a:t>[] Oui    [] Non</a:t>
            </a:r>
            <a:endParaRPr lang="en-US" sz="850" dirty="0"/>
          </a:p>
        </p:txBody>
      </p:sp>
      <p:sp>
        <p:nvSpPr>
          <p:cNvPr id="22" name="Shape 20"/>
          <p:cNvSpPr/>
          <p:nvPr/>
        </p:nvSpPr>
        <p:spPr>
          <a:xfrm>
            <a:off x="3840480" y="3273552"/>
            <a:ext cx="3154680" cy="1133856"/>
          </a:xfrm>
          <a:prstGeom prst="roundRect">
            <a:avLst>
              <a:gd name="adj" fmla="val 6452"/>
            </a:avLst>
          </a:prstGeom>
          <a:solidFill>
            <a:srgbClr val="FFFFFF"/>
          </a:solidFill>
          <a:ln w="12700">
            <a:solidFill>
              <a:srgbClr val="E6EAF2"/>
            </a:solidFill>
            <a:prstDash val="solid"/>
          </a:ln>
        </p:spPr>
      </p:sp>
      <p:sp>
        <p:nvSpPr>
          <p:cNvPr id="23" name="Text 21"/>
          <p:cNvSpPr/>
          <p:nvPr/>
        </p:nvSpPr>
        <p:spPr>
          <a:xfrm>
            <a:off x="3968496" y="3383280"/>
            <a:ext cx="2926080" cy="219456"/>
          </a:xfrm>
          <a:prstGeom prst="rect">
            <a:avLst/>
          </a:prstGeom>
          <a:noFill/>
          <a:ln/>
        </p:spPr>
        <p:txBody>
          <a:bodyPr wrap="square" rtlCol="0" anchor="ctr"/>
          <a:lstStyle/>
          <a:p>
            <a:pPr indent="0" marL="0">
              <a:buNone/>
            </a:pPr>
            <a:r>
              <a:rPr lang="en-US" sz="860" b="1" dirty="0">
                <a:solidFill>
                  <a:srgbClr val="0B1220"/>
                </a:solidFill>
                <a:latin typeface="Aptos" pitchFamily="34" charset="0"/>
                <a:ea typeface="Aptos" pitchFamily="34" charset="-122"/>
                <a:cs typeface="Aptos" pitchFamily="34" charset="-120"/>
              </a:rPr>
              <a:t>12. Heures moyennes de formation par employe et par an (approximation)</a:t>
            </a:r>
            <a:endParaRPr lang="en-US" sz="860" dirty="0"/>
          </a:p>
        </p:txBody>
      </p:sp>
      <p:sp>
        <p:nvSpPr>
          <p:cNvPr id="24" name="Text 22"/>
          <p:cNvSpPr/>
          <p:nvPr/>
        </p:nvSpPr>
        <p:spPr>
          <a:xfrm>
            <a:off x="3968496" y="3694176"/>
            <a:ext cx="2377440" cy="109728"/>
          </a:xfrm>
          <a:prstGeom prst="rect">
            <a:avLst/>
          </a:prstGeom>
          <a:noFill/>
          <a:ln/>
        </p:spPr>
        <p:txBody>
          <a:bodyPr wrap="square" rtlCol="0" anchor="ctr"/>
          <a:lstStyle/>
          <a:p>
            <a:pPr indent="0" marL="0">
              <a:buNone/>
            </a:pPr>
            <a:r>
              <a:rPr lang="en-US" sz="850" dirty="0">
                <a:solidFill>
                  <a:srgbClr val="0B1220"/>
                </a:solidFill>
                <a:latin typeface="Aptos" pitchFamily="34" charset="0"/>
                <a:ea typeface="Aptos" pitchFamily="34" charset="-122"/>
                <a:cs typeface="Aptos" pitchFamily="34" charset="-120"/>
              </a:rPr>
              <a:t>_____ heures</a:t>
            </a:r>
            <a:endParaRPr lang="en-US" sz="850" dirty="0"/>
          </a:p>
        </p:txBody>
      </p:sp>
      <p:sp>
        <p:nvSpPr>
          <p:cNvPr id="25" name="Text 23"/>
          <p:cNvSpPr/>
          <p:nvPr/>
        </p:nvSpPr>
        <p:spPr>
          <a:xfrm>
            <a:off x="3968496" y="3858768"/>
            <a:ext cx="2926080" cy="219456"/>
          </a:xfrm>
          <a:prstGeom prst="rect">
            <a:avLst/>
          </a:prstGeom>
          <a:noFill/>
          <a:ln/>
        </p:spPr>
        <p:txBody>
          <a:bodyPr wrap="square" rtlCol="0" anchor="ctr"/>
          <a:lstStyle/>
          <a:p>
            <a:pPr indent="0" marL="0">
              <a:buNone/>
            </a:pPr>
            <a:r>
              <a:rPr lang="en-US" sz="770" dirty="0">
                <a:solidFill>
                  <a:srgbClr val="55637A"/>
                </a:solidFill>
                <a:latin typeface="Aptos" pitchFamily="34" charset="0"/>
                <a:ea typeface="Aptos" pitchFamily="34" charset="-122"/>
                <a:cs typeface="Aptos" pitchFamily="34" charset="-120"/>
              </a:rPr>
              <a:t>Source evidence (optionnel): [] dossiers formation RH  [] journal interne formation  [] estimation</a:t>
            </a:r>
            <a:endParaRPr lang="en-US" sz="770" dirty="0"/>
          </a:p>
        </p:txBody>
      </p:sp>
      <p:sp>
        <p:nvSpPr>
          <p:cNvPr id="26" name="Shape 24"/>
          <p:cNvSpPr/>
          <p:nvPr/>
        </p:nvSpPr>
        <p:spPr>
          <a:xfrm>
            <a:off x="3840480" y="4480560"/>
            <a:ext cx="3154680" cy="1115568"/>
          </a:xfrm>
          <a:prstGeom prst="roundRect">
            <a:avLst>
              <a:gd name="adj" fmla="val 6557"/>
            </a:avLst>
          </a:prstGeom>
          <a:solidFill>
            <a:srgbClr val="FFFFFF"/>
          </a:solidFill>
          <a:ln w="12700">
            <a:solidFill>
              <a:srgbClr val="E6EAF2"/>
            </a:solidFill>
            <a:prstDash val="solid"/>
          </a:ln>
        </p:spPr>
      </p:sp>
      <p:sp>
        <p:nvSpPr>
          <p:cNvPr id="27" name="Text 25"/>
          <p:cNvSpPr/>
          <p:nvPr/>
        </p:nvSpPr>
        <p:spPr>
          <a:xfrm>
            <a:off x="3968496" y="4590288"/>
            <a:ext cx="2926080" cy="256032"/>
          </a:xfrm>
          <a:prstGeom prst="rect">
            <a:avLst/>
          </a:prstGeom>
          <a:noFill/>
          <a:ln/>
        </p:spPr>
        <p:txBody>
          <a:bodyPr wrap="square" rtlCol="0" anchor="ctr"/>
          <a:lstStyle/>
          <a:p>
            <a:pPr indent="0" marL="0">
              <a:buNone/>
            </a:pPr>
            <a:r>
              <a:rPr lang="en-US" sz="860" b="1" dirty="0">
                <a:solidFill>
                  <a:srgbClr val="0B1220"/>
                </a:solidFill>
                <a:latin typeface="Aptos" pitchFamily="34" charset="0"/>
                <a:ea typeface="Aptos" pitchFamily="34" charset="-122"/>
                <a:cs typeface="Aptos" pitchFamily="34" charset="-120"/>
              </a:rPr>
              <a:t>13. Les employes sont-ils representes par des syndicats ou conventions collectives?</a:t>
            </a:r>
            <a:endParaRPr lang="en-US" sz="860" dirty="0"/>
          </a:p>
        </p:txBody>
      </p:sp>
      <p:sp>
        <p:nvSpPr>
          <p:cNvPr id="28" name="Text 26"/>
          <p:cNvSpPr/>
          <p:nvPr/>
        </p:nvSpPr>
        <p:spPr>
          <a:xfrm>
            <a:off x="3968496" y="4956048"/>
            <a:ext cx="2560320" cy="109728"/>
          </a:xfrm>
          <a:prstGeom prst="rect">
            <a:avLst/>
          </a:prstGeom>
          <a:noFill/>
          <a:ln/>
        </p:spPr>
        <p:txBody>
          <a:bodyPr wrap="square" rtlCol="0" anchor="ctr"/>
          <a:lstStyle/>
          <a:p>
            <a:pPr indent="0" marL="0">
              <a:buNone/>
            </a:pPr>
            <a:r>
              <a:rPr lang="en-US" sz="850" dirty="0">
                <a:solidFill>
                  <a:srgbClr val="0B1220"/>
                </a:solidFill>
                <a:latin typeface="Aptos" pitchFamily="34" charset="0"/>
                <a:ea typeface="Aptos" pitchFamily="34" charset="-122"/>
                <a:cs typeface="Aptos" pitchFamily="34" charset="-120"/>
              </a:rPr>
              <a:t>[] Oui    [] Non</a:t>
            </a:r>
            <a:endParaRPr lang="en-US" sz="850" dirty="0"/>
          </a:p>
        </p:txBody>
      </p:sp>
      <p:sp>
        <p:nvSpPr>
          <p:cNvPr id="29" name="Text 27"/>
          <p:cNvSpPr/>
          <p:nvPr/>
        </p:nvSpPr>
        <p:spPr>
          <a:xfrm>
            <a:off x="3968496" y="5175504"/>
            <a:ext cx="2743200" cy="109728"/>
          </a:xfrm>
          <a:prstGeom prst="rect">
            <a:avLst/>
          </a:prstGeom>
          <a:noFill/>
          <a:ln/>
        </p:spPr>
        <p:txBody>
          <a:bodyPr wrap="square" rtlCol="0" anchor="ctr"/>
          <a:lstStyle/>
          <a:p>
            <a:pPr indent="0" marL="0">
              <a:buNone/>
            </a:pPr>
            <a:r>
              <a:rPr lang="en-US" sz="850" dirty="0">
                <a:solidFill>
                  <a:srgbClr val="0B1220"/>
                </a:solidFill>
                <a:latin typeface="Aptos" pitchFamily="34" charset="0"/>
                <a:ea typeface="Aptos" pitchFamily="34" charset="-122"/>
                <a:cs typeface="Aptos" pitchFamily="34" charset="-120"/>
              </a:rPr>
              <a:t>Si oui: couverture estimee ______ %</a:t>
            </a:r>
            <a:endParaRPr lang="en-US" sz="850" dirty="0"/>
          </a:p>
        </p:txBody>
      </p:sp>
      <p:sp>
        <p:nvSpPr>
          <p:cNvPr id="30" name="Shape 28"/>
          <p:cNvSpPr/>
          <p:nvPr/>
        </p:nvSpPr>
        <p:spPr>
          <a:xfrm>
            <a:off x="548640" y="5724144"/>
            <a:ext cx="6446520" cy="2651760"/>
          </a:xfrm>
          <a:prstGeom prst="roundRect">
            <a:avLst>
              <a:gd name="adj" fmla="val 2759"/>
            </a:avLst>
          </a:prstGeom>
          <a:solidFill>
            <a:srgbClr val="FFF4E5"/>
          </a:solidFill>
          <a:ln w="12700">
            <a:solidFill>
              <a:srgbClr val="F2C48B"/>
            </a:solidFill>
            <a:prstDash val="solid"/>
          </a:ln>
        </p:spPr>
      </p:sp>
      <p:sp>
        <p:nvSpPr>
          <p:cNvPr id="31" name="Text 29"/>
          <p:cNvSpPr/>
          <p:nvPr/>
        </p:nvSpPr>
        <p:spPr>
          <a:xfrm>
            <a:off x="676656" y="5833872"/>
            <a:ext cx="6126480" cy="128016"/>
          </a:xfrm>
          <a:prstGeom prst="rect">
            <a:avLst/>
          </a:prstGeom>
          <a:noFill/>
          <a:ln/>
        </p:spPr>
        <p:txBody>
          <a:bodyPr wrap="square" rtlCol="0" anchor="ctr"/>
          <a:lstStyle/>
          <a:p>
            <a:pPr indent="0" marL="0">
              <a:buNone/>
            </a:pPr>
            <a:r>
              <a:rPr lang="en-US" sz="950" b="1" dirty="0">
                <a:solidFill>
                  <a:srgbClr val="0B1220"/>
                </a:solidFill>
                <a:latin typeface="Aptos" pitchFamily="34" charset="0"/>
                <a:ea typeface="Aptos" pitchFamily="34" charset="-122"/>
                <a:cs typeface="Aptos" pitchFamily="34" charset="-120"/>
              </a:rPr>
              <a:t>Clarifications pret supply-chain (optionnel mais recommande)</a:t>
            </a:r>
            <a:endParaRPr lang="en-US" sz="950" dirty="0"/>
          </a:p>
        </p:txBody>
      </p:sp>
      <p:sp>
        <p:nvSpPr>
          <p:cNvPr id="32" name="Text 30"/>
          <p:cNvSpPr/>
          <p:nvPr/>
        </p:nvSpPr>
        <p:spPr>
          <a:xfrm>
            <a:off x="676656" y="6053328"/>
            <a:ext cx="6163056" cy="2011680"/>
          </a:xfrm>
          <a:prstGeom prst="rect">
            <a:avLst/>
          </a:prstGeom>
          <a:noFill/>
          <a:ln/>
        </p:spPr>
        <p:txBody>
          <a:bodyPr wrap="square" rtlCol="0" anchor="t"/>
          <a:lstStyle/>
          <a:p>
            <a:pPr indent="0" marL="0">
              <a:buNone/>
            </a:pPr>
            <a:r>
              <a:rPr lang="en-US" sz="840" dirty="0">
                <a:solidFill>
                  <a:srgbClr val="0B1220"/>
                </a:solidFill>
                <a:latin typeface="Aptos" pitchFamily="34" charset="0"/>
                <a:ea typeface="Aptos" pitchFamily="34" charset="-122"/>
                <a:cs typeface="Aptos" pitchFamily="34" charset="-120"/>
              </a:rPr>
              <a:t>- H&amp;S: joindre ou referencer le registre d'incidents de l'annee de reporting.</a:t>
            </a:r>
            <a:endParaRPr lang="en-US" sz="840" dirty="0"/>
          </a:p>
          <a:p>
            <a:pPr indent="0" marL="0">
              <a:buNone/>
            </a:pPr>
            <a:r>
              <a:rPr lang="en-US" sz="840" dirty="0">
                <a:solidFill>
                  <a:srgbClr val="0B1220"/>
                </a:solidFill>
                <a:latin typeface="Aptos" pitchFamily="34" charset="0"/>
                <a:ea typeface="Aptos" pitchFamily="34" charset="-122"/>
                <a:cs typeface="Aptos" pitchFamily="34" charset="-120"/>
              </a:rPr>
              <a:t>- Conformite salariale: referencer un controle payroll ou revue payroll externe.</a:t>
            </a:r>
            <a:endParaRPr lang="en-US" sz="840" dirty="0"/>
          </a:p>
          <a:p>
            <a:pPr indent="0" marL="0">
              <a:buNone/>
            </a:pPr>
            <a:r>
              <a:rPr lang="en-US" sz="840" dirty="0">
                <a:solidFill>
                  <a:srgbClr val="0B1220"/>
                </a:solidFill>
                <a:latin typeface="Aptos" pitchFamily="34" charset="0"/>
                <a:ea typeface="Aptos" pitchFamily="34" charset="-122"/>
                <a:cs typeface="Aptos" pitchFamily="34" charset="-120"/>
              </a:rPr>
              <a:t>- Heures de formation: indiquer le systeme source (HRIS/LMS/journal manuel).</a:t>
            </a:r>
            <a:endParaRPr lang="en-US" sz="840" dirty="0"/>
          </a:p>
          <a:p>
            <a:pPr indent="0" marL="0">
              <a:buNone/>
            </a:pPr>
            <a:r>
              <a:rPr lang="en-US" sz="840" dirty="0">
                <a:solidFill>
                  <a:srgbClr val="0B1220"/>
                </a:solidFill>
                <a:latin typeface="Aptos" pitchFamily="34" charset="0"/>
                <a:ea typeface="Aptos" pitchFamily="34" charset="-122"/>
                <a:cs typeface="Aptos" pitchFamily="34" charset="-120"/>
              </a:rPr>
              <a:t>- Convention collective: indiquer le perimetre utilise pour le pourcentage de couverture.</a:t>
            </a:r>
            <a:endParaRPr lang="en-US" sz="840" dirty="0"/>
          </a:p>
          <a:p>
            <a:pPr indent="0" marL="0">
              <a:buNone/>
            </a:pPr>
            <a:r>
              <a:rPr lang="en-US" sz="840" dirty="0">
                <a:solidFill>
                  <a:srgbClr val="0B1220"/>
                </a:solidFill>
                <a:latin typeface="Aptos" pitchFamily="34" charset="0"/>
                <a:ea typeface="Aptos" pitchFamily="34" charset="-122"/>
                <a:cs typeface="Aptos" pitchFamily="34" charset="-120"/>
              </a:rPr>
              <a:t>- Garder des definitions stables d'une annee a l'autre; en cas de changement, expliquer pourquoi.</a:t>
            </a:r>
            <a:endParaRPr lang="en-US" sz="84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548640" y="640080"/>
            <a:ext cx="6446520" cy="868680"/>
          </a:xfrm>
          <a:prstGeom prst="roundRect">
            <a:avLst>
              <a:gd name="adj" fmla="val 8421"/>
            </a:avLst>
          </a:prstGeom>
          <a:solidFill>
            <a:srgbClr val="EAF5FF"/>
          </a:solidFill>
          <a:ln w="12700">
            <a:solidFill>
              <a:srgbClr val="B7DAF8"/>
            </a:solidFill>
            <a:prstDash val="solid"/>
          </a:ln>
        </p:spPr>
      </p:sp>
      <p:sp>
        <p:nvSpPr>
          <p:cNvPr id="3" name="Text 1"/>
          <p:cNvSpPr/>
          <p:nvPr/>
        </p:nvSpPr>
        <p:spPr>
          <a:xfrm>
            <a:off x="713232" y="786384"/>
            <a:ext cx="5943600" cy="237744"/>
          </a:xfrm>
          <a:prstGeom prst="rect">
            <a:avLst/>
          </a:prstGeom>
          <a:noFill/>
          <a:ln/>
        </p:spPr>
        <p:txBody>
          <a:bodyPr wrap="square" rtlCol="0" anchor="ctr"/>
          <a:lstStyle/>
          <a:p>
            <a:pPr indent="0" marL="0">
              <a:buNone/>
            </a:pPr>
            <a:r>
              <a:rPr lang="en-US" sz="1800" b="1" dirty="0">
                <a:solidFill>
                  <a:srgbClr val="0B1220"/>
                </a:solidFill>
                <a:latin typeface="Aptos" pitchFamily="34" charset="0"/>
                <a:ea typeface="Aptos" pitchFamily="34" charset="-122"/>
                <a:cs typeface="Aptos" pitchFamily="34" charset="-120"/>
              </a:rPr>
              <a:t>Section 5 - Governance et compliance</a:t>
            </a:r>
            <a:endParaRPr lang="en-US" sz="1800" dirty="0"/>
          </a:p>
        </p:txBody>
      </p:sp>
      <p:sp>
        <p:nvSpPr>
          <p:cNvPr id="4" name="Text 2"/>
          <p:cNvSpPr/>
          <p:nvPr/>
        </p:nvSpPr>
        <p:spPr>
          <a:xfrm>
            <a:off x="713232" y="1060704"/>
            <a:ext cx="6035040" cy="201168"/>
          </a:xfrm>
          <a:prstGeom prst="rect">
            <a:avLst/>
          </a:prstGeom>
          <a:noFill/>
          <a:ln/>
        </p:spPr>
        <p:txBody>
          <a:bodyPr wrap="square" rtlCol="0" anchor="ctr"/>
          <a:lstStyle/>
          <a:p>
            <a:pPr indent="0" marL="0">
              <a:buNone/>
            </a:pPr>
            <a:r>
              <a:rPr lang="en-US" sz="900" dirty="0">
                <a:solidFill>
                  <a:srgbClr val="55637A"/>
                </a:solidFill>
                <a:latin typeface="Aptos" pitchFamily="34" charset="0"/>
                <a:ea typeface="Aptos" pitchFamily="34" charset="-122"/>
                <a:cs typeface="Aptos" pitchFamily="34" charset="-120"/>
              </a:rPr>
              <a:t>Controles governance de base + due diligence supply-chain</a:t>
            </a:r>
            <a:endParaRPr lang="en-US" sz="900" dirty="0"/>
          </a:p>
        </p:txBody>
      </p:sp>
      <p:sp>
        <p:nvSpPr>
          <p:cNvPr id="5" name="Shape 3"/>
          <p:cNvSpPr/>
          <p:nvPr/>
        </p:nvSpPr>
        <p:spPr>
          <a:xfrm>
            <a:off x="548640" y="1719072"/>
            <a:ext cx="6446520" cy="292608"/>
          </a:xfrm>
          <a:prstGeom prst="roundRect">
            <a:avLst>
              <a:gd name="adj" fmla="val 25000"/>
            </a:avLst>
          </a:prstGeom>
          <a:solidFill>
            <a:srgbClr val="FBFCFF"/>
          </a:solidFill>
          <a:ln w="12700">
            <a:solidFill>
              <a:srgbClr val="E6EAF2"/>
            </a:solidFill>
            <a:prstDash val="solid"/>
          </a:ln>
        </p:spPr>
      </p:sp>
      <p:sp>
        <p:nvSpPr>
          <p:cNvPr id="6" name="Text 4"/>
          <p:cNvSpPr/>
          <p:nvPr/>
        </p:nvSpPr>
        <p:spPr>
          <a:xfrm>
            <a:off x="676656" y="1792224"/>
            <a:ext cx="3657600" cy="128016"/>
          </a:xfrm>
          <a:prstGeom prst="rect">
            <a:avLst/>
          </a:prstGeom>
          <a:noFill/>
          <a:ln/>
        </p:spPr>
        <p:txBody>
          <a:bodyPr wrap="square" rtlCol="0" anchor="ctr"/>
          <a:lstStyle/>
          <a:p>
            <a:pPr indent="0" marL="0">
              <a:buNone/>
            </a:pPr>
            <a:r>
              <a:rPr lang="en-US" sz="950" b="1" dirty="0">
                <a:solidFill>
                  <a:srgbClr val="0B1220"/>
                </a:solidFill>
                <a:latin typeface="Aptos" pitchFamily="34" charset="0"/>
                <a:ea typeface="Aptos" pitchFamily="34" charset="-122"/>
                <a:cs typeface="Aptos" pitchFamily="34" charset="-120"/>
              </a:rPr>
              <a:t>Section 5 - Governance et compliance</a:t>
            </a:r>
            <a:endParaRPr lang="en-US" sz="950" dirty="0"/>
          </a:p>
        </p:txBody>
      </p:sp>
      <p:sp>
        <p:nvSpPr>
          <p:cNvPr id="7" name="Shape 5"/>
          <p:cNvSpPr/>
          <p:nvPr/>
        </p:nvSpPr>
        <p:spPr>
          <a:xfrm>
            <a:off x="548640" y="2084832"/>
            <a:ext cx="3154680" cy="1353312"/>
          </a:xfrm>
          <a:prstGeom prst="roundRect">
            <a:avLst>
              <a:gd name="adj" fmla="val 5405"/>
            </a:avLst>
          </a:prstGeom>
          <a:solidFill>
            <a:srgbClr val="FFFFFF"/>
          </a:solidFill>
          <a:ln w="12700">
            <a:solidFill>
              <a:srgbClr val="E6EAF2"/>
            </a:solidFill>
            <a:prstDash val="solid"/>
          </a:ln>
        </p:spPr>
      </p:sp>
      <p:sp>
        <p:nvSpPr>
          <p:cNvPr id="8" name="Text 6"/>
          <p:cNvSpPr/>
          <p:nvPr/>
        </p:nvSpPr>
        <p:spPr>
          <a:xfrm>
            <a:off x="676656" y="2194560"/>
            <a:ext cx="2926080" cy="310896"/>
          </a:xfrm>
          <a:prstGeom prst="rect">
            <a:avLst/>
          </a:prstGeom>
          <a:noFill/>
          <a:ln/>
        </p:spPr>
        <p:txBody>
          <a:bodyPr wrap="square" rtlCol="0" anchor="ctr"/>
          <a:lstStyle/>
          <a:p>
            <a:pPr indent="0" marL="0">
              <a:buNone/>
            </a:pPr>
            <a:r>
              <a:rPr lang="en-US" sz="850" b="1" dirty="0">
                <a:solidFill>
                  <a:srgbClr val="0B1220"/>
                </a:solidFill>
                <a:latin typeface="Aptos" pitchFamily="34" charset="0"/>
                <a:ea typeface="Aptos" pitchFamily="34" charset="-122"/>
                <a:cs typeface="Aptos" pitchFamily="34" charset="-120"/>
              </a:rPr>
              <a:t>14. L'entreprise a-t-elle des regles/politiques internes sur la corruption ou la corruption active?</a:t>
            </a:r>
            <a:endParaRPr lang="en-US" sz="850" dirty="0"/>
          </a:p>
        </p:txBody>
      </p:sp>
      <p:sp>
        <p:nvSpPr>
          <p:cNvPr id="9" name="Text 7"/>
          <p:cNvSpPr/>
          <p:nvPr/>
        </p:nvSpPr>
        <p:spPr>
          <a:xfrm>
            <a:off x="676656" y="2651760"/>
            <a:ext cx="2377440" cy="109728"/>
          </a:xfrm>
          <a:prstGeom prst="rect">
            <a:avLst/>
          </a:prstGeom>
          <a:noFill/>
          <a:ln/>
        </p:spPr>
        <p:txBody>
          <a:bodyPr wrap="square" rtlCol="0" anchor="ctr"/>
          <a:lstStyle/>
          <a:p>
            <a:pPr indent="0" marL="0">
              <a:buNone/>
            </a:pPr>
            <a:r>
              <a:rPr lang="en-US" sz="840" dirty="0">
                <a:solidFill>
                  <a:srgbClr val="0B1220"/>
                </a:solidFill>
                <a:latin typeface="Aptos" pitchFamily="34" charset="0"/>
                <a:ea typeface="Aptos" pitchFamily="34" charset="-122"/>
                <a:cs typeface="Aptos" pitchFamily="34" charset="-120"/>
              </a:rPr>
              <a:t>[] Oui    [] Non</a:t>
            </a:r>
            <a:endParaRPr lang="en-US" sz="840" dirty="0"/>
          </a:p>
        </p:txBody>
      </p:sp>
      <p:sp>
        <p:nvSpPr>
          <p:cNvPr id="10" name="Text 8"/>
          <p:cNvSpPr/>
          <p:nvPr/>
        </p:nvSpPr>
        <p:spPr>
          <a:xfrm>
            <a:off x="676656" y="2852928"/>
            <a:ext cx="2926080" cy="164592"/>
          </a:xfrm>
          <a:prstGeom prst="rect">
            <a:avLst/>
          </a:prstGeom>
          <a:noFill/>
          <a:ln/>
        </p:spPr>
        <p:txBody>
          <a:bodyPr wrap="square" rtlCol="0" anchor="ctr"/>
          <a:lstStyle/>
          <a:p>
            <a:pPr indent="0" marL="0">
              <a:buNone/>
            </a:pPr>
            <a:r>
              <a:rPr lang="en-US" sz="760" dirty="0">
                <a:solidFill>
                  <a:srgbClr val="55637A"/>
                </a:solidFill>
                <a:latin typeface="Aptos" pitchFamily="34" charset="0"/>
                <a:ea typeface="Aptos" pitchFamily="34" charset="-122"/>
                <a:cs typeface="Aptos" pitchFamily="34" charset="-120"/>
              </a:rPr>
              <a:t>(S'il n'existe pas de politique formelle, la conformite legale de base est suffisante.)</a:t>
            </a:r>
            <a:endParaRPr lang="en-US" sz="760" dirty="0"/>
          </a:p>
        </p:txBody>
      </p:sp>
      <p:sp>
        <p:nvSpPr>
          <p:cNvPr id="11" name="Shape 9"/>
          <p:cNvSpPr/>
          <p:nvPr/>
        </p:nvSpPr>
        <p:spPr>
          <a:xfrm>
            <a:off x="3840480" y="2084832"/>
            <a:ext cx="3154680" cy="1353312"/>
          </a:xfrm>
          <a:prstGeom prst="roundRect">
            <a:avLst>
              <a:gd name="adj" fmla="val 5405"/>
            </a:avLst>
          </a:prstGeom>
          <a:solidFill>
            <a:srgbClr val="FFFFFF"/>
          </a:solidFill>
          <a:ln w="12700">
            <a:solidFill>
              <a:srgbClr val="E6EAF2"/>
            </a:solidFill>
            <a:prstDash val="solid"/>
          </a:ln>
        </p:spPr>
      </p:sp>
      <p:sp>
        <p:nvSpPr>
          <p:cNvPr id="12" name="Text 10"/>
          <p:cNvSpPr/>
          <p:nvPr/>
        </p:nvSpPr>
        <p:spPr>
          <a:xfrm>
            <a:off x="3968496" y="2194560"/>
            <a:ext cx="2926080" cy="310896"/>
          </a:xfrm>
          <a:prstGeom prst="rect">
            <a:avLst/>
          </a:prstGeom>
          <a:noFill/>
          <a:ln/>
        </p:spPr>
        <p:txBody>
          <a:bodyPr wrap="square" rtlCol="0" anchor="ctr"/>
          <a:lstStyle/>
          <a:p>
            <a:pPr indent="0" marL="0">
              <a:buNone/>
            </a:pPr>
            <a:r>
              <a:rPr lang="en-US" sz="850" b="1" dirty="0">
                <a:solidFill>
                  <a:srgbClr val="0B1220"/>
                </a:solidFill>
                <a:latin typeface="Aptos" pitchFamily="34" charset="0"/>
                <a:ea typeface="Aptos" pitchFamily="34" charset="-122"/>
                <a:cs typeface="Aptos" pitchFamily="34" charset="-120"/>
              </a:rPr>
              <a:t>15. Pendant l'annee de reporting, y a-t-il eu des condamnations/amendes definitives pour corruption?</a:t>
            </a:r>
            <a:endParaRPr lang="en-US" sz="850" dirty="0"/>
          </a:p>
        </p:txBody>
      </p:sp>
      <p:sp>
        <p:nvSpPr>
          <p:cNvPr id="13" name="Text 11"/>
          <p:cNvSpPr/>
          <p:nvPr/>
        </p:nvSpPr>
        <p:spPr>
          <a:xfrm>
            <a:off x="3968496" y="2651760"/>
            <a:ext cx="2834640" cy="109728"/>
          </a:xfrm>
          <a:prstGeom prst="rect">
            <a:avLst/>
          </a:prstGeom>
          <a:noFill/>
          <a:ln/>
        </p:spPr>
        <p:txBody>
          <a:bodyPr wrap="square" rtlCol="0" anchor="ctr"/>
          <a:lstStyle/>
          <a:p>
            <a:pPr indent="0" marL="0">
              <a:buNone/>
            </a:pPr>
            <a:r>
              <a:rPr lang="en-US" sz="840" dirty="0">
                <a:solidFill>
                  <a:srgbClr val="0B1220"/>
                </a:solidFill>
                <a:latin typeface="Aptos" pitchFamily="34" charset="0"/>
                <a:ea typeface="Aptos" pitchFamily="34" charset="-122"/>
                <a:cs typeface="Aptos" pitchFamily="34" charset="-120"/>
              </a:rPr>
              <a:t>[] Non - 0 condamnations / 0 amendes    [] Oui</a:t>
            </a:r>
            <a:endParaRPr lang="en-US" sz="840" dirty="0"/>
          </a:p>
        </p:txBody>
      </p:sp>
      <p:sp>
        <p:nvSpPr>
          <p:cNvPr id="14" name="Text 12"/>
          <p:cNvSpPr/>
          <p:nvPr/>
        </p:nvSpPr>
        <p:spPr>
          <a:xfrm>
            <a:off x="3968496" y="2852928"/>
            <a:ext cx="2926080" cy="109728"/>
          </a:xfrm>
          <a:prstGeom prst="rect">
            <a:avLst/>
          </a:prstGeom>
          <a:noFill/>
          <a:ln/>
        </p:spPr>
        <p:txBody>
          <a:bodyPr wrap="square" rtlCol="0" anchor="ctr"/>
          <a:lstStyle/>
          <a:p>
            <a:pPr indent="0" marL="0">
              <a:buNone/>
            </a:pPr>
            <a:r>
              <a:rPr lang="en-US" sz="840" dirty="0">
                <a:solidFill>
                  <a:srgbClr val="0B1220"/>
                </a:solidFill>
                <a:latin typeface="Aptos" pitchFamily="34" charset="0"/>
                <a:ea typeface="Aptos" pitchFamily="34" charset="-122"/>
                <a:cs typeface="Aptos" pitchFamily="34" charset="-120"/>
              </a:rPr>
              <a:t>Si oui: Condamnations _____    Amendes totales _____</a:t>
            </a:r>
            <a:endParaRPr lang="en-US" sz="840" dirty="0"/>
          </a:p>
        </p:txBody>
      </p:sp>
      <p:sp>
        <p:nvSpPr>
          <p:cNvPr id="15" name="Shape 13"/>
          <p:cNvSpPr/>
          <p:nvPr/>
        </p:nvSpPr>
        <p:spPr>
          <a:xfrm>
            <a:off x="548640" y="3529584"/>
            <a:ext cx="3154680" cy="1444752"/>
          </a:xfrm>
          <a:prstGeom prst="roundRect">
            <a:avLst>
              <a:gd name="adj" fmla="val 5063"/>
            </a:avLst>
          </a:prstGeom>
          <a:solidFill>
            <a:srgbClr val="FFFFFF"/>
          </a:solidFill>
          <a:ln w="12700">
            <a:solidFill>
              <a:srgbClr val="E6EAF2"/>
            </a:solidFill>
            <a:prstDash val="solid"/>
          </a:ln>
        </p:spPr>
      </p:sp>
      <p:sp>
        <p:nvSpPr>
          <p:cNvPr id="16" name="Text 14"/>
          <p:cNvSpPr/>
          <p:nvPr/>
        </p:nvSpPr>
        <p:spPr>
          <a:xfrm>
            <a:off x="676656" y="3639312"/>
            <a:ext cx="2926080" cy="329184"/>
          </a:xfrm>
          <a:prstGeom prst="rect">
            <a:avLst/>
          </a:prstGeom>
          <a:noFill/>
          <a:ln/>
        </p:spPr>
        <p:txBody>
          <a:bodyPr wrap="square" rtlCol="0" anchor="ctr"/>
          <a:lstStyle/>
          <a:p>
            <a:pPr indent="0" marL="0">
              <a:buNone/>
            </a:pPr>
            <a:r>
              <a:rPr lang="en-US" sz="830" b="1" dirty="0">
                <a:solidFill>
                  <a:srgbClr val="0B1220"/>
                </a:solidFill>
                <a:latin typeface="Aptos" pitchFamily="34" charset="0"/>
                <a:ea typeface="Aptos" pitchFamily="34" charset="-122"/>
                <a:cs typeface="Aptos" pitchFamily="34" charset="-120"/>
              </a:rPr>
              <a:t>16. L'entreprise respecte-t-elle les lois nationales du travail concernant le travail des enfants et le travail force?</a:t>
            </a:r>
            <a:endParaRPr lang="en-US" sz="830" dirty="0"/>
          </a:p>
        </p:txBody>
      </p:sp>
      <p:sp>
        <p:nvSpPr>
          <p:cNvPr id="17" name="Text 15"/>
          <p:cNvSpPr/>
          <p:nvPr/>
        </p:nvSpPr>
        <p:spPr>
          <a:xfrm>
            <a:off x="676656" y="4059936"/>
            <a:ext cx="2560320" cy="109728"/>
          </a:xfrm>
          <a:prstGeom prst="rect">
            <a:avLst/>
          </a:prstGeom>
          <a:noFill/>
          <a:ln/>
        </p:spPr>
        <p:txBody>
          <a:bodyPr wrap="square" rtlCol="0" anchor="ctr"/>
          <a:lstStyle/>
          <a:p>
            <a:pPr indent="0" marL="0">
              <a:buNone/>
            </a:pPr>
            <a:r>
              <a:rPr lang="en-US" sz="840" dirty="0">
                <a:solidFill>
                  <a:srgbClr val="0B1220"/>
                </a:solidFill>
                <a:latin typeface="Aptos" pitchFamily="34" charset="0"/>
                <a:ea typeface="Aptos" pitchFamily="34" charset="-122"/>
                <a:cs typeface="Aptos" pitchFamily="34" charset="-120"/>
              </a:rPr>
              <a:t>[] Oui    [] Non</a:t>
            </a:r>
            <a:endParaRPr lang="en-US" sz="840" dirty="0"/>
          </a:p>
        </p:txBody>
      </p:sp>
      <p:sp>
        <p:nvSpPr>
          <p:cNvPr id="18" name="Text 16"/>
          <p:cNvSpPr/>
          <p:nvPr/>
        </p:nvSpPr>
        <p:spPr>
          <a:xfrm>
            <a:off x="676656" y="4261104"/>
            <a:ext cx="2926080" cy="256032"/>
          </a:xfrm>
          <a:prstGeom prst="rect">
            <a:avLst/>
          </a:prstGeom>
          <a:noFill/>
          <a:ln/>
        </p:spPr>
        <p:txBody>
          <a:bodyPr wrap="square" rtlCol="0" anchor="ctr"/>
          <a:lstStyle/>
          <a:p>
            <a:pPr indent="0" marL="0">
              <a:buNone/>
            </a:pPr>
            <a:r>
              <a:rPr lang="en-US" sz="750" dirty="0">
                <a:solidFill>
                  <a:srgbClr val="55637A"/>
                </a:solidFill>
                <a:latin typeface="Aptos" pitchFamily="34" charset="0"/>
                <a:ea typeface="Aptos" pitchFamily="34" charset="-122"/>
                <a:cs typeface="Aptos" pitchFamily="34" charset="-120"/>
              </a:rPr>
              <a:t>(La conformite a la legislation nationale est consideree comme suffisante pour les SMEs.)</a:t>
            </a:r>
            <a:endParaRPr lang="en-US" sz="750" dirty="0"/>
          </a:p>
        </p:txBody>
      </p:sp>
      <p:sp>
        <p:nvSpPr>
          <p:cNvPr id="19" name="Shape 17"/>
          <p:cNvSpPr/>
          <p:nvPr/>
        </p:nvSpPr>
        <p:spPr>
          <a:xfrm>
            <a:off x="3840480" y="3529584"/>
            <a:ext cx="3154680" cy="1444752"/>
          </a:xfrm>
          <a:prstGeom prst="roundRect">
            <a:avLst>
              <a:gd name="adj" fmla="val 5063"/>
            </a:avLst>
          </a:prstGeom>
          <a:solidFill>
            <a:srgbClr val="FFFFFF"/>
          </a:solidFill>
          <a:ln w="12700">
            <a:solidFill>
              <a:srgbClr val="E6EAF2"/>
            </a:solidFill>
            <a:prstDash val="solid"/>
          </a:ln>
        </p:spPr>
      </p:sp>
      <p:sp>
        <p:nvSpPr>
          <p:cNvPr id="20" name="Text 18"/>
          <p:cNvSpPr/>
          <p:nvPr/>
        </p:nvSpPr>
        <p:spPr>
          <a:xfrm>
            <a:off x="3968496" y="3639312"/>
            <a:ext cx="2926080" cy="329184"/>
          </a:xfrm>
          <a:prstGeom prst="rect">
            <a:avLst/>
          </a:prstGeom>
          <a:noFill/>
          <a:ln/>
        </p:spPr>
        <p:txBody>
          <a:bodyPr wrap="square" rtlCol="0" anchor="ctr"/>
          <a:lstStyle/>
          <a:p>
            <a:pPr indent="0" marL="0">
              <a:buNone/>
            </a:pPr>
            <a:r>
              <a:rPr lang="en-US" sz="830" b="1" dirty="0">
                <a:solidFill>
                  <a:srgbClr val="0B1220"/>
                </a:solidFill>
                <a:latin typeface="Aptos" pitchFamily="34" charset="0"/>
                <a:ea typeface="Aptos" pitchFamily="34" charset="-122"/>
                <a:cs typeface="Aptos" pitchFamily="34" charset="-120"/>
              </a:rPr>
              <a:t>17. Qui est responsable des sujets environnementaux ou durabilite dans l'entreprise?</a:t>
            </a:r>
            <a:endParaRPr lang="en-US" sz="830" dirty="0"/>
          </a:p>
        </p:txBody>
      </p:sp>
      <p:sp>
        <p:nvSpPr>
          <p:cNvPr id="21" name="Text 19"/>
          <p:cNvSpPr/>
          <p:nvPr/>
        </p:nvSpPr>
        <p:spPr>
          <a:xfrm>
            <a:off x="3968496" y="4041648"/>
            <a:ext cx="2926080" cy="713232"/>
          </a:xfrm>
          <a:prstGeom prst="rect">
            <a:avLst/>
          </a:prstGeom>
          <a:noFill/>
          <a:ln/>
        </p:spPr>
        <p:txBody>
          <a:bodyPr wrap="square" rtlCol="0" anchor="ctr"/>
          <a:lstStyle/>
          <a:p>
            <a:pPr indent="0" marL="0">
              <a:buNone/>
            </a:pPr>
            <a:r>
              <a:rPr lang="en-US" sz="820" dirty="0">
                <a:solidFill>
                  <a:srgbClr val="0B1220"/>
                </a:solidFill>
                <a:latin typeface="Aptos" pitchFamily="34" charset="0"/>
                <a:ea typeface="Aptos" pitchFamily="34" charset="-122"/>
                <a:cs typeface="Aptos" pitchFamily="34" charset="-120"/>
              </a:rPr>
              <a:t>[] Proprietaire / Direction</a:t>
            </a:r>
            <a:endParaRPr lang="en-US" sz="820" dirty="0"/>
          </a:p>
          <a:p>
            <a:pPr indent="0" marL="0">
              <a:buNone/>
            </a:pPr>
            <a:r>
              <a:rPr lang="en-US" sz="820" dirty="0">
                <a:solidFill>
                  <a:srgbClr val="0B1220"/>
                </a:solidFill>
                <a:latin typeface="Aptos" pitchFamily="34" charset="0"/>
                <a:ea typeface="Aptos" pitchFamily="34" charset="-122"/>
                <a:cs typeface="Aptos" pitchFamily="34" charset="-120"/>
              </a:rPr>
              <a:t>[] Responsable operations</a:t>
            </a:r>
            <a:endParaRPr lang="en-US" sz="820" dirty="0"/>
          </a:p>
          <a:p>
            <a:pPr indent="0" marL="0">
              <a:buNone/>
            </a:pPr>
            <a:r>
              <a:rPr lang="en-US" sz="820" dirty="0">
                <a:solidFill>
                  <a:srgbClr val="0B1220"/>
                </a:solidFill>
                <a:latin typeface="Aptos" pitchFamily="34" charset="0"/>
                <a:ea typeface="Aptos" pitchFamily="34" charset="-122"/>
                <a:cs typeface="Aptos" pitchFamily="34" charset="-120"/>
              </a:rPr>
              <a:t>[] Non formellement assigne</a:t>
            </a:r>
            <a:endParaRPr lang="en-US" sz="820" dirty="0"/>
          </a:p>
        </p:txBody>
      </p:sp>
      <p:sp>
        <p:nvSpPr>
          <p:cNvPr id="22" name="Shape 20"/>
          <p:cNvSpPr/>
          <p:nvPr/>
        </p:nvSpPr>
        <p:spPr>
          <a:xfrm>
            <a:off x="548640" y="5102352"/>
            <a:ext cx="6446520" cy="987552"/>
          </a:xfrm>
          <a:prstGeom prst="roundRect">
            <a:avLst>
              <a:gd name="adj" fmla="val 7407"/>
            </a:avLst>
          </a:prstGeom>
          <a:solidFill>
            <a:srgbClr val="FFFFFF"/>
          </a:solidFill>
          <a:ln w="12700">
            <a:solidFill>
              <a:srgbClr val="E6EAF2"/>
            </a:solidFill>
            <a:prstDash val="solid"/>
          </a:ln>
        </p:spPr>
      </p:sp>
      <p:sp>
        <p:nvSpPr>
          <p:cNvPr id="23" name="Text 21"/>
          <p:cNvSpPr/>
          <p:nvPr/>
        </p:nvSpPr>
        <p:spPr>
          <a:xfrm>
            <a:off x="676656" y="5212080"/>
            <a:ext cx="6126480" cy="219456"/>
          </a:xfrm>
          <a:prstGeom prst="rect">
            <a:avLst/>
          </a:prstGeom>
          <a:noFill/>
          <a:ln/>
        </p:spPr>
        <p:txBody>
          <a:bodyPr wrap="square" rtlCol="0" anchor="ctr"/>
          <a:lstStyle/>
          <a:p>
            <a:pPr indent="0" marL="0">
              <a:buNone/>
            </a:pPr>
            <a:r>
              <a:rPr lang="en-US" sz="860" b="1" dirty="0">
                <a:solidFill>
                  <a:srgbClr val="0B1220"/>
                </a:solidFill>
                <a:latin typeface="Aptos" pitchFamily="34" charset="0"/>
                <a:ea typeface="Aptos" pitchFamily="34" charset="-122"/>
                <a:cs typeface="Aptos" pitchFamily="34" charset="-120"/>
              </a:rPr>
              <a:t>18. L'entreprise s'engage-t-elle a respecter les lois environnementales et du travail applicables?</a:t>
            </a:r>
            <a:endParaRPr lang="en-US" sz="860" dirty="0"/>
          </a:p>
        </p:txBody>
      </p:sp>
      <p:sp>
        <p:nvSpPr>
          <p:cNvPr id="24" name="Text 22"/>
          <p:cNvSpPr/>
          <p:nvPr/>
        </p:nvSpPr>
        <p:spPr>
          <a:xfrm>
            <a:off x="676656" y="5559552"/>
            <a:ext cx="2560320" cy="109728"/>
          </a:xfrm>
          <a:prstGeom prst="rect">
            <a:avLst/>
          </a:prstGeom>
          <a:noFill/>
          <a:ln/>
        </p:spPr>
        <p:txBody>
          <a:bodyPr wrap="square" rtlCol="0" anchor="ctr"/>
          <a:lstStyle/>
          <a:p>
            <a:pPr indent="0" marL="0">
              <a:buNone/>
            </a:pPr>
            <a:r>
              <a:rPr lang="en-US" sz="840" dirty="0">
                <a:solidFill>
                  <a:srgbClr val="0B1220"/>
                </a:solidFill>
                <a:latin typeface="Aptos" pitchFamily="34" charset="0"/>
                <a:ea typeface="Aptos" pitchFamily="34" charset="-122"/>
                <a:cs typeface="Aptos" pitchFamily="34" charset="-120"/>
              </a:rPr>
              <a:t>[] Oui    [] Non</a:t>
            </a:r>
            <a:endParaRPr lang="en-US" sz="840" dirty="0"/>
          </a:p>
        </p:txBody>
      </p:sp>
      <p:sp>
        <p:nvSpPr>
          <p:cNvPr id="25" name="Shape 23"/>
          <p:cNvSpPr/>
          <p:nvPr/>
        </p:nvSpPr>
        <p:spPr>
          <a:xfrm>
            <a:off x="548640" y="6236208"/>
            <a:ext cx="6446520" cy="2139696"/>
          </a:xfrm>
          <a:prstGeom prst="roundRect">
            <a:avLst>
              <a:gd name="adj" fmla="val 3419"/>
            </a:avLst>
          </a:prstGeom>
          <a:solidFill>
            <a:srgbClr val="FFF4E5"/>
          </a:solidFill>
          <a:ln w="12700">
            <a:solidFill>
              <a:srgbClr val="F2C48B"/>
            </a:solidFill>
            <a:prstDash val="solid"/>
          </a:ln>
        </p:spPr>
      </p:sp>
      <p:sp>
        <p:nvSpPr>
          <p:cNvPr id="26" name="Text 24"/>
          <p:cNvSpPr/>
          <p:nvPr/>
        </p:nvSpPr>
        <p:spPr>
          <a:xfrm>
            <a:off x="676656" y="6345936"/>
            <a:ext cx="3474720" cy="128016"/>
          </a:xfrm>
          <a:prstGeom prst="rect">
            <a:avLst/>
          </a:prstGeom>
          <a:noFill/>
          <a:ln/>
        </p:spPr>
        <p:txBody>
          <a:bodyPr wrap="square" rtlCol="0" anchor="ctr"/>
          <a:lstStyle/>
          <a:p>
            <a:pPr indent="0" marL="0">
              <a:buNone/>
            </a:pPr>
            <a:r>
              <a:rPr lang="en-US" sz="940" b="1" dirty="0">
                <a:solidFill>
                  <a:srgbClr val="0B1220"/>
                </a:solidFill>
                <a:latin typeface="Aptos" pitchFamily="34" charset="0"/>
                <a:ea typeface="Aptos" pitchFamily="34" charset="-122"/>
                <a:cs typeface="Aptos" pitchFamily="34" charset="-120"/>
              </a:rPr>
              <a:t>Indications pretes supply-chain (recommande)</a:t>
            </a:r>
            <a:endParaRPr lang="en-US" sz="940" dirty="0"/>
          </a:p>
        </p:txBody>
      </p:sp>
      <p:sp>
        <p:nvSpPr>
          <p:cNvPr id="27" name="Text 25"/>
          <p:cNvSpPr/>
          <p:nvPr/>
        </p:nvSpPr>
        <p:spPr>
          <a:xfrm>
            <a:off x="676656" y="6565392"/>
            <a:ext cx="6163056" cy="1554480"/>
          </a:xfrm>
          <a:prstGeom prst="rect">
            <a:avLst/>
          </a:prstGeom>
          <a:noFill/>
          <a:ln/>
        </p:spPr>
        <p:txBody>
          <a:bodyPr wrap="square" rtlCol="0" anchor="t"/>
          <a:lstStyle/>
          <a:p>
            <a:pPr indent="0" marL="0">
              <a:buNone/>
            </a:pPr>
            <a:r>
              <a:rPr lang="en-US" sz="840" dirty="0">
                <a:solidFill>
                  <a:srgbClr val="0B1220"/>
                </a:solidFill>
                <a:latin typeface="Aptos" pitchFamily="34" charset="0"/>
                <a:ea typeface="Aptos" pitchFamily="34" charset="-122"/>
                <a:cs typeface="Aptos" pitchFamily="34" charset="-120"/>
              </a:rPr>
              <a:t>- Garder des reponses factuelles et liees aux dossiers internes.</a:t>
            </a:r>
            <a:endParaRPr lang="en-US" sz="840" dirty="0"/>
          </a:p>
          <a:p>
            <a:pPr indent="0" marL="0">
              <a:buNone/>
            </a:pPr>
            <a:r>
              <a:rPr lang="en-US" sz="840" dirty="0">
                <a:solidFill>
                  <a:srgbClr val="0B1220"/>
                </a:solidFill>
                <a:latin typeface="Aptos" pitchFamily="34" charset="0"/>
                <a:ea typeface="Aptos" pitchFamily="34" charset="-122"/>
                <a:cs typeface="Aptos" pitchFamily="34" charset="-120"/>
              </a:rPr>
              <a:t>- Pour tout 'Non', ajouter une action corrective courte et une date cible.</a:t>
            </a:r>
            <a:endParaRPr lang="en-US" sz="840" dirty="0"/>
          </a:p>
          <a:p>
            <a:pPr indent="0" marL="0">
              <a:buNone/>
            </a:pPr>
            <a:r>
              <a:rPr lang="en-US" sz="840" dirty="0">
                <a:solidFill>
                  <a:srgbClr val="0B1220"/>
                </a:solidFill>
                <a:latin typeface="Aptos" pitchFamily="34" charset="0"/>
                <a:ea typeface="Aptos" pitchFamily="34" charset="-122"/>
                <a:cs typeface="Aptos" pitchFamily="34" charset="-120"/>
              </a:rPr>
              <a:t>- Utiliser le meme perimetre et la meme annee de reporting pour toutes les disclosures.</a:t>
            </a:r>
            <a:endParaRPr lang="en-US" sz="840" dirty="0"/>
          </a:p>
          <a:p>
            <a:pPr indent="0" marL="0">
              <a:buNone/>
            </a:pPr>
            <a:r>
              <a:rPr lang="en-US" sz="840" dirty="0">
                <a:solidFill>
                  <a:srgbClr val="0B1220"/>
                </a:solidFill>
                <a:latin typeface="Aptos" pitchFamily="34" charset="0"/>
                <a:ea typeface="Aptos" pitchFamily="34" charset="-122"/>
                <a:cs typeface="Aptos" pitchFamily="34" charset="-120"/>
              </a:rPr>
              <a:t>- Garder les references legales et RH disponibles pour la revue acheteur.</a:t>
            </a:r>
            <a:endParaRPr lang="en-US" sz="84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548640" y="640080"/>
            <a:ext cx="6446520" cy="868680"/>
          </a:xfrm>
          <a:prstGeom prst="roundRect">
            <a:avLst>
              <a:gd name="adj" fmla="val 8421"/>
            </a:avLst>
          </a:prstGeom>
          <a:solidFill>
            <a:srgbClr val="EAF5FF"/>
          </a:solidFill>
          <a:ln w="12700">
            <a:solidFill>
              <a:srgbClr val="B7DAF8"/>
            </a:solidFill>
            <a:prstDash val="solid"/>
          </a:ln>
        </p:spPr>
      </p:sp>
      <p:sp>
        <p:nvSpPr>
          <p:cNvPr id="3" name="Text 1"/>
          <p:cNvSpPr/>
          <p:nvPr/>
        </p:nvSpPr>
        <p:spPr>
          <a:xfrm>
            <a:off x="713232" y="786384"/>
            <a:ext cx="5943600" cy="237744"/>
          </a:xfrm>
          <a:prstGeom prst="rect">
            <a:avLst/>
          </a:prstGeom>
          <a:noFill/>
          <a:ln/>
        </p:spPr>
        <p:txBody>
          <a:bodyPr wrap="square" rtlCol="0" anchor="ctr"/>
          <a:lstStyle/>
          <a:p>
            <a:pPr indent="0" marL="0">
              <a:buNone/>
            </a:pPr>
            <a:r>
              <a:rPr lang="en-US" sz="1800" b="1" dirty="0">
                <a:solidFill>
                  <a:srgbClr val="0B1220"/>
                </a:solidFill>
                <a:latin typeface="Aptos" pitchFamily="34" charset="0"/>
                <a:ea typeface="Aptos" pitchFamily="34" charset="-122"/>
                <a:cs typeface="Aptos" pitchFamily="34" charset="-120"/>
              </a:rPr>
              <a:t>Confirmation du management et soumission</a:t>
            </a:r>
            <a:endParaRPr lang="en-US" sz="1800" dirty="0"/>
          </a:p>
        </p:txBody>
      </p:sp>
      <p:sp>
        <p:nvSpPr>
          <p:cNvPr id="4" name="Text 2"/>
          <p:cNvSpPr/>
          <p:nvPr/>
        </p:nvSpPr>
        <p:spPr>
          <a:xfrm>
            <a:off x="713232" y="1060704"/>
            <a:ext cx="6035040" cy="201168"/>
          </a:xfrm>
          <a:prstGeom prst="rect">
            <a:avLst/>
          </a:prstGeom>
          <a:noFill/>
          <a:ln/>
        </p:spPr>
        <p:txBody>
          <a:bodyPr wrap="square" rtlCol="0" anchor="ctr"/>
          <a:lstStyle/>
          <a:p>
            <a:pPr indent="0" marL="0">
              <a:buNone/>
            </a:pPr>
            <a:r>
              <a:rPr lang="en-US" sz="900" dirty="0">
                <a:solidFill>
                  <a:srgbClr val="55637A"/>
                </a:solidFill>
                <a:latin typeface="Aptos" pitchFamily="34" charset="0"/>
                <a:ea typeface="Aptos" pitchFamily="34" charset="-122"/>
                <a:cs typeface="Aptos" pitchFamily="34" charset="-120"/>
              </a:rPr>
              <a:t>Validation finale et details du package de support</a:t>
            </a:r>
            <a:endParaRPr lang="en-US" sz="900" dirty="0"/>
          </a:p>
        </p:txBody>
      </p:sp>
      <p:sp>
        <p:nvSpPr>
          <p:cNvPr id="5" name="Shape 3"/>
          <p:cNvSpPr/>
          <p:nvPr/>
        </p:nvSpPr>
        <p:spPr>
          <a:xfrm>
            <a:off x="548640" y="1719072"/>
            <a:ext cx="6446520" cy="1847088"/>
          </a:xfrm>
          <a:prstGeom prst="roundRect">
            <a:avLst>
              <a:gd name="adj" fmla="val 3960"/>
            </a:avLst>
          </a:prstGeom>
          <a:solidFill>
            <a:srgbClr val="DFF3F1"/>
          </a:solidFill>
          <a:ln w="12700">
            <a:solidFill>
              <a:srgbClr val="A8E4DB"/>
            </a:solidFill>
            <a:prstDash val="solid"/>
          </a:ln>
        </p:spPr>
      </p:sp>
      <p:sp>
        <p:nvSpPr>
          <p:cNvPr id="6" name="Text 4"/>
          <p:cNvSpPr/>
          <p:nvPr/>
        </p:nvSpPr>
        <p:spPr>
          <a:xfrm>
            <a:off x="676656" y="1828800"/>
            <a:ext cx="1828800" cy="128016"/>
          </a:xfrm>
          <a:prstGeom prst="rect">
            <a:avLst/>
          </a:prstGeom>
          <a:noFill/>
          <a:ln/>
        </p:spPr>
        <p:txBody>
          <a:bodyPr wrap="square" rtlCol="0" anchor="ctr"/>
          <a:lstStyle/>
          <a:p>
            <a:pPr indent="0" marL="0">
              <a:buNone/>
            </a:pPr>
            <a:r>
              <a:rPr lang="en-US" sz="1000" b="1" dirty="0">
                <a:solidFill>
                  <a:srgbClr val="0B1220"/>
                </a:solidFill>
                <a:latin typeface="Aptos" pitchFamily="34" charset="0"/>
                <a:ea typeface="Aptos" pitchFamily="34" charset="-122"/>
                <a:cs typeface="Aptos" pitchFamily="34" charset="-120"/>
              </a:rPr>
              <a:t>Confirmation du management</a:t>
            </a:r>
            <a:endParaRPr lang="en-US" sz="1000" dirty="0"/>
          </a:p>
        </p:txBody>
      </p:sp>
      <p:sp>
        <p:nvSpPr>
          <p:cNvPr id="7" name="Text 5"/>
          <p:cNvSpPr/>
          <p:nvPr/>
        </p:nvSpPr>
        <p:spPr>
          <a:xfrm>
            <a:off x="676656" y="2029968"/>
            <a:ext cx="6126480" cy="237744"/>
          </a:xfrm>
          <a:prstGeom prst="rect">
            <a:avLst/>
          </a:prstGeom>
          <a:noFill/>
          <a:ln/>
        </p:spPr>
        <p:txBody>
          <a:bodyPr wrap="square" rtlCol="0" anchor="ctr"/>
          <a:lstStyle/>
          <a:p>
            <a:pPr indent="0" marL="0">
              <a:buNone/>
            </a:pPr>
            <a:r>
              <a:rPr lang="en-US" sz="880" dirty="0">
                <a:solidFill>
                  <a:srgbClr val="0B1220"/>
                </a:solidFill>
                <a:latin typeface="Aptos" pitchFamily="34" charset="0"/>
                <a:ea typeface="Aptos" pitchFamily="34" charset="-122"/>
                <a:cs typeface="Aptos" pitchFamily="34" charset="-120"/>
              </a:rPr>
              <a:t>L'entreprise confirme que les informations de cette disclosure sont basees sur des enregistrements internes disponibles au moment du reporting.</a:t>
            </a:r>
            <a:endParaRPr lang="en-US" sz="880" dirty="0"/>
          </a:p>
        </p:txBody>
      </p:sp>
      <p:sp>
        <p:nvSpPr>
          <p:cNvPr id="8" name="Text 6"/>
          <p:cNvSpPr/>
          <p:nvPr/>
        </p:nvSpPr>
        <p:spPr>
          <a:xfrm>
            <a:off x="676656" y="2450592"/>
            <a:ext cx="2560320" cy="109728"/>
          </a:xfrm>
          <a:prstGeom prst="rect">
            <a:avLst/>
          </a:prstGeom>
          <a:noFill/>
          <a:ln/>
        </p:spPr>
        <p:txBody>
          <a:bodyPr wrap="square" rtlCol="0" anchor="ctr"/>
          <a:lstStyle/>
          <a:p>
            <a:pPr indent="0" marL="0">
              <a:buNone/>
            </a:pPr>
            <a:r>
              <a:rPr lang="en-US" sz="850" dirty="0">
                <a:solidFill>
                  <a:srgbClr val="0B1220"/>
                </a:solidFill>
                <a:latin typeface="Aptos" pitchFamily="34" charset="0"/>
                <a:ea typeface="Aptos" pitchFamily="34" charset="-122"/>
                <a:cs typeface="Aptos" pitchFamily="34" charset="-120"/>
              </a:rPr>
              <a:t>Nom: ______________________</a:t>
            </a:r>
            <a:endParaRPr lang="en-US" sz="850" dirty="0"/>
          </a:p>
        </p:txBody>
      </p:sp>
      <p:sp>
        <p:nvSpPr>
          <p:cNvPr id="9" name="Text 7"/>
          <p:cNvSpPr/>
          <p:nvPr/>
        </p:nvSpPr>
        <p:spPr>
          <a:xfrm>
            <a:off x="2834640" y="2450592"/>
            <a:ext cx="2560320" cy="109728"/>
          </a:xfrm>
          <a:prstGeom prst="rect">
            <a:avLst/>
          </a:prstGeom>
          <a:noFill/>
          <a:ln/>
        </p:spPr>
        <p:txBody>
          <a:bodyPr wrap="square" rtlCol="0" anchor="ctr"/>
          <a:lstStyle/>
          <a:p>
            <a:pPr indent="0" marL="0">
              <a:buNone/>
            </a:pPr>
            <a:r>
              <a:rPr lang="en-US" sz="850" dirty="0">
                <a:solidFill>
                  <a:srgbClr val="0B1220"/>
                </a:solidFill>
                <a:latin typeface="Aptos" pitchFamily="34" charset="0"/>
                <a:ea typeface="Aptos" pitchFamily="34" charset="-122"/>
                <a:cs typeface="Aptos" pitchFamily="34" charset="-120"/>
              </a:rPr>
              <a:t>Fonction: ______________________</a:t>
            </a:r>
            <a:endParaRPr lang="en-US" sz="850" dirty="0"/>
          </a:p>
        </p:txBody>
      </p:sp>
      <p:sp>
        <p:nvSpPr>
          <p:cNvPr id="10" name="Text 8"/>
          <p:cNvSpPr/>
          <p:nvPr/>
        </p:nvSpPr>
        <p:spPr>
          <a:xfrm>
            <a:off x="4983480" y="2450592"/>
            <a:ext cx="1828800" cy="109728"/>
          </a:xfrm>
          <a:prstGeom prst="rect">
            <a:avLst/>
          </a:prstGeom>
          <a:noFill/>
          <a:ln/>
        </p:spPr>
        <p:txBody>
          <a:bodyPr wrap="square" rtlCol="0" anchor="ctr"/>
          <a:lstStyle/>
          <a:p>
            <a:pPr indent="0" marL="0">
              <a:buNone/>
            </a:pPr>
            <a:r>
              <a:rPr lang="en-US" sz="850" dirty="0">
                <a:solidFill>
                  <a:srgbClr val="0B1220"/>
                </a:solidFill>
                <a:latin typeface="Aptos" pitchFamily="34" charset="0"/>
                <a:ea typeface="Aptos" pitchFamily="34" charset="-122"/>
                <a:cs typeface="Aptos" pitchFamily="34" charset="-120"/>
              </a:rPr>
              <a:t>Date: ______________________</a:t>
            </a:r>
            <a:endParaRPr lang="en-US" sz="850" dirty="0"/>
          </a:p>
        </p:txBody>
      </p:sp>
      <p:sp>
        <p:nvSpPr>
          <p:cNvPr id="11" name="Text 9"/>
          <p:cNvSpPr/>
          <p:nvPr/>
        </p:nvSpPr>
        <p:spPr>
          <a:xfrm>
            <a:off x="676656" y="2724912"/>
            <a:ext cx="2560320" cy="109728"/>
          </a:xfrm>
          <a:prstGeom prst="rect">
            <a:avLst/>
          </a:prstGeom>
          <a:noFill/>
          <a:ln/>
        </p:spPr>
        <p:txBody>
          <a:bodyPr wrap="square" rtlCol="0" anchor="ctr"/>
          <a:lstStyle/>
          <a:p>
            <a:pPr indent="0" marL="0">
              <a:buNone/>
            </a:pPr>
            <a:r>
              <a:rPr lang="en-US" sz="850" dirty="0">
                <a:solidFill>
                  <a:srgbClr val="0B1220"/>
                </a:solidFill>
                <a:latin typeface="Aptos" pitchFamily="34" charset="0"/>
                <a:ea typeface="Aptos" pitchFamily="34" charset="-122"/>
                <a:cs typeface="Aptos" pitchFamily="34" charset="-120"/>
              </a:rPr>
              <a:t>Signature: ______________________</a:t>
            </a:r>
            <a:endParaRPr lang="en-US" sz="850" dirty="0"/>
          </a:p>
        </p:txBody>
      </p:sp>
      <p:sp>
        <p:nvSpPr>
          <p:cNvPr id="12" name="Shape 10"/>
          <p:cNvSpPr/>
          <p:nvPr/>
        </p:nvSpPr>
        <p:spPr>
          <a:xfrm>
            <a:off x="548640" y="3730752"/>
            <a:ext cx="6446520" cy="1627632"/>
          </a:xfrm>
          <a:prstGeom prst="roundRect">
            <a:avLst>
              <a:gd name="adj" fmla="val 4494"/>
            </a:avLst>
          </a:prstGeom>
          <a:solidFill>
            <a:srgbClr val="FFF4E5"/>
          </a:solidFill>
          <a:ln w="12700">
            <a:solidFill>
              <a:srgbClr val="F2C48B"/>
            </a:solidFill>
            <a:prstDash val="solid"/>
          </a:ln>
        </p:spPr>
      </p:sp>
      <p:sp>
        <p:nvSpPr>
          <p:cNvPr id="13" name="Text 11"/>
          <p:cNvSpPr/>
          <p:nvPr/>
        </p:nvSpPr>
        <p:spPr>
          <a:xfrm>
            <a:off x="676656" y="3840480"/>
            <a:ext cx="914400" cy="128016"/>
          </a:xfrm>
          <a:prstGeom prst="rect">
            <a:avLst/>
          </a:prstGeom>
          <a:noFill/>
          <a:ln/>
        </p:spPr>
        <p:txBody>
          <a:bodyPr wrap="square" rtlCol="0" anchor="ctr"/>
          <a:lstStyle/>
          <a:p>
            <a:pPr indent="0" marL="0">
              <a:buNone/>
            </a:pPr>
            <a:r>
              <a:rPr lang="en-US" sz="1000" b="1" dirty="0">
                <a:solidFill>
                  <a:srgbClr val="0B1220"/>
                </a:solidFill>
                <a:latin typeface="Aptos" pitchFamily="34" charset="0"/>
                <a:ea typeface="Aptos" pitchFamily="34" charset="-122"/>
                <a:cs typeface="Aptos" pitchFamily="34" charset="-120"/>
              </a:rPr>
              <a:t>Note</a:t>
            </a:r>
            <a:endParaRPr lang="en-US" sz="1000" dirty="0"/>
          </a:p>
        </p:txBody>
      </p:sp>
      <p:sp>
        <p:nvSpPr>
          <p:cNvPr id="14" name="Text 12"/>
          <p:cNvSpPr/>
          <p:nvPr/>
        </p:nvSpPr>
        <p:spPr>
          <a:xfrm>
            <a:off x="676656" y="4041648"/>
            <a:ext cx="6163056" cy="1097280"/>
          </a:xfrm>
          <a:prstGeom prst="rect">
            <a:avLst/>
          </a:prstGeom>
          <a:noFill/>
          <a:ln/>
        </p:spPr>
        <p:txBody>
          <a:bodyPr wrap="square" rtlCol="0" anchor="t"/>
          <a:lstStyle/>
          <a:p>
            <a:pPr indent="0" marL="0">
              <a:buNone/>
            </a:pPr>
            <a:r>
              <a:rPr lang="en-US" sz="860" dirty="0">
                <a:solidFill>
                  <a:srgbClr val="0B1220"/>
                </a:solidFill>
                <a:latin typeface="Aptos" pitchFamily="34" charset="0"/>
                <a:ea typeface="Aptos" pitchFamily="34" charset="-122"/>
                <a:cs typeface="Aptos" pitchFamily="34" charset="-120"/>
              </a:rPr>
              <a:t>Cette divulgation suit une approche simplifiée de divulgation de durabilité pour les PME, alignée sur le cadre VSME Basic.</a:t>
            </a:r>
            <a:endParaRPr lang="en-US" sz="860" dirty="0"/>
          </a:p>
          <a:p>
            <a:pPr indent="0" marL="0">
              <a:buNone/>
            </a:pPr>
            <a:endParaRPr lang="en-US" sz="860" dirty="0"/>
          </a:p>
          <a:p>
            <a:pPr indent="0" marL="0">
              <a:buNone/>
            </a:pPr>
            <a:r>
              <a:rPr lang="en-US" sz="860" dirty="0">
                <a:solidFill>
                  <a:srgbClr val="0B1220"/>
                </a:solidFill>
                <a:latin typeface="Aptos" pitchFamily="34" charset="0"/>
                <a:ea typeface="Aptos" pitchFamily="34" charset="-122"/>
                <a:cs typeface="Aptos" pitchFamily="34" charset="-120"/>
              </a:rPr>
              <a:t>Ce document est prevu comme disclosure ESG pour PME et n'est pas presente comme un rapport complet CSRD / ESRS.</a:t>
            </a:r>
            <a:endParaRPr lang="en-US" sz="860" dirty="0"/>
          </a:p>
        </p:txBody>
      </p:sp>
      <p:sp>
        <p:nvSpPr>
          <p:cNvPr id="15" name="Shape 13"/>
          <p:cNvSpPr/>
          <p:nvPr/>
        </p:nvSpPr>
        <p:spPr>
          <a:xfrm>
            <a:off x="548640" y="5522976"/>
            <a:ext cx="6446520" cy="987552"/>
          </a:xfrm>
          <a:prstGeom prst="roundRect">
            <a:avLst>
              <a:gd name="adj" fmla="val 7407"/>
            </a:avLst>
          </a:prstGeom>
          <a:solidFill>
            <a:srgbClr val="FFFFFF"/>
          </a:solidFill>
          <a:ln w="12700">
            <a:solidFill>
              <a:srgbClr val="E6EAF2"/>
            </a:solidFill>
            <a:prstDash val="solid"/>
          </a:ln>
        </p:spPr>
      </p:sp>
      <p:sp>
        <p:nvSpPr>
          <p:cNvPr id="16" name="Text 14"/>
          <p:cNvSpPr/>
          <p:nvPr/>
        </p:nvSpPr>
        <p:spPr>
          <a:xfrm>
            <a:off x="676656" y="5632704"/>
            <a:ext cx="3474720" cy="128016"/>
          </a:xfrm>
          <a:prstGeom prst="rect">
            <a:avLst/>
          </a:prstGeom>
          <a:noFill/>
          <a:ln/>
        </p:spPr>
        <p:txBody>
          <a:bodyPr wrap="square" rtlCol="0" anchor="ctr"/>
          <a:lstStyle/>
          <a:p>
            <a:pPr indent="0" marL="0">
              <a:buNone/>
            </a:pPr>
            <a:r>
              <a:rPr lang="en-US" sz="920" b="1" dirty="0">
                <a:solidFill>
                  <a:srgbClr val="0B1220"/>
                </a:solidFill>
                <a:latin typeface="Aptos" pitchFamily="34" charset="0"/>
                <a:ea typeface="Aptos" pitchFamily="34" charset="-122"/>
                <a:cs typeface="Aptos" pitchFamily="34" charset="-120"/>
              </a:rPr>
              <a:t>Champs optionnels pour acheteur (recommande)</a:t>
            </a:r>
            <a:endParaRPr lang="en-US" sz="920" dirty="0"/>
          </a:p>
        </p:txBody>
      </p:sp>
      <p:sp>
        <p:nvSpPr>
          <p:cNvPr id="17" name="Text 15"/>
          <p:cNvSpPr/>
          <p:nvPr/>
        </p:nvSpPr>
        <p:spPr>
          <a:xfrm>
            <a:off x="676656" y="5907024"/>
            <a:ext cx="6144768" cy="109728"/>
          </a:xfrm>
          <a:prstGeom prst="rect">
            <a:avLst/>
          </a:prstGeom>
          <a:noFill/>
          <a:ln/>
        </p:spPr>
        <p:txBody>
          <a:bodyPr wrap="square" rtlCol="0" anchor="ctr"/>
          <a:lstStyle/>
          <a:p>
            <a:pPr indent="0" marL="0">
              <a:buNone/>
            </a:pPr>
            <a:r>
              <a:rPr lang="en-US" sz="840" dirty="0">
                <a:solidFill>
                  <a:srgbClr val="0B1220"/>
                </a:solidFill>
                <a:latin typeface="Aptos" pitchFamily="34" charset="0"/>
                <a:ea typeface="Aptos" pitchFamily="34" charset="-122"/>
                <a:cs typeface="Aptos" pitchFamily="34" charset="-120"/>
              </a:rPr>
              <a:t>Code fournisseur: ______    Client: ______    Complete par: ______    Date de revue: ______</a:t>
            </a:r>
            <a:endParaRPr lang="en-US" sz="840" dirty="0"/>
          </a:p>
        </p:txBody>
      </p:sp>
      <p:sp>
        <p:nvSpPr>
          <p:cNvPr id="18" name="Shape 16"/>
          <p:cNvSpPr/>
          <p:nvPr/>
        </p:nvSpPr>
        <p:spPr>
          <a:xfrm>
            <a:off x="548640" y="6675120"/>
            <a:ext cx="6446520" cy="1700784"/>
          </a:xfrm>
          <a:prstGeom prst="roundRect">
            <a:avLst>
              <a:gd name="adj" fmla="val 4301"/>
            </a:avLst>
          </a:prstGeom>
          <a:solidFill>
            <a:srgbClr val="FBFCFF"/>
          </a:solidFill>
          <a:ln w="12700">
            <a:solidFill>
              <a:srgbClr val="E6EAF2"/>
            </a:solidFill>
            <a:prstDash val="solid"/>
          </a:ln>
        </p:spPr>
      </p:sp>
      <p:sp>
        <p:nvSpPr>
          <p:cNvPr id="19" name="Text 17"/>
          <p:cNvSpPr/>
          <p:nvPr/>
        </p:nvSpPr>
        <p:spPr>
          <a:xfrm>
            <a:off x="676656" y="6784848"/>
            <a:ext cx="3474720" cy="128016"/>
          </a:xfrm>
          <a:prstGeom prst="rect">
            <a:avLst/>
          </a:prstGeom>
          <a:noFill/>
          <a:ln/>
        </p:spPr>
        <p:txBody>
          <a:bodyPr wrap="square" rtlCol="0" anchor="ctr"/>
          <a:lstStyle/>
          <a:p>
            <a:pPr indent="0" marL="0">
              <a:buNone/>
            </a:pPr>
            <a:r>
              <a:rPr lang="en-US" sz="920" b="1" dirty="0">
                <a:solidFill>
                  <a:srgbClr val="0B1220"/>
                </a:solidFill>
                <a:latin typeface="Aptos" pitchFamily="34" charset="0"/>
                <a:ea typeface="Aptos" pitchFamily="34" charset="-122"/>
                <a:cs typeface="Aptos" pitchFamily="34" charset="-120"/>
              </a:rPr>
              <a:t>Checklist package de soumission (optionnel)</a:t>
            </a:r>
            <a:endParaRPr lang="en-US" sz="920" dirty="0"/>
          </a:p>
        </p:txBody>
      </p:sp>
      <p:sp>
        <p:nvSpPr>
          <p:cNvPr id="20" name="Text 18"/>
          <p:cNvSpPr/>
          <p:nvPr/>
        </p:nvSpPr>
        <p:spPr>
          <a:xfrm>
            <a:off x="676656" y="7004304"/>
            <a:ext cx="6144768" cy="1170432"/>
          </a:xfrm>
          <a:prstGeom prst="rect">
            <a:avLst/>
          </a:prstGeom>
          <a:noFill/>
          <a:ln/>
        </p:spPr>
        <p:txBody>
          <a:bodyPr wrap="square" rtlCol="0" anchor="t"/>
          <a:lstStyle/>
          <a:p>
            <a:pPr indent="0" marL="0">
              <a:buNone/>
            </a:pPr>
            <a:r>
              <a:rPr lang="en-US" sz="830" dirty="0">
                <a:solidFill>
                  <a:srgbClr val="0B1220"/>
                </a:solidFill>
                <a:latin typeface="Aptos" pitchFamily="34" charset="0"/>
                <a:ea typeface="Aptos" pitchFamily="34" charset="-122"/>
                <a:cs typeface="Aptos" pitchFamily="34" charset="-120"/>
              </a:rPr>
              <a:t>[] Dossier evidences/reference: _______________________________________________</a:t>
            </a:r>
            <a:endParaRPr lang="en-US" sz="830" dirty="0"/>
          </a:p>
          <a:p>
            <a:pPr indent="0" marL="0">
              <a:buNone/>
            </a:pPr>
            <a:r>
              <a:rPr lang="en-US" sz="830" dirty="0">
                <a:solidFill>
                  <a:srgbClr val="0B1220"/>
                </a:solidFill>
                <a:latin typeface="Aptos" pitchFamily="34" charset="0"/>
                <a:ea typeface="Aptos" pitchFamily="34" charset="-122"/>
                <a:cs typeface="Aptos" pitchFamily="34" charset="-120"/>
              </a:rPr>
              <a:t>[] Extrait payroll ou rapport RH (pour Q4)</a:t>
            </a:r>
            <a:endParaRPr lang="en-US" sz="830" dirty="0"/>
          </a:p>
          <a:p>
            <a:pPr indent="0" marL="0">
              <a:buNone/>
            </a:pPr>
            <a:r>
              <a:rPr lang="en-US" sz="830" dirty="0">
                <a:solidFill>
                  <a:srgbClr val="0B1220"/>
                </a:solidFill>
                <a:latin typeface="Aptos" pitchFamily="34" charset="0"/>
                <a:ea typeface="Aptos" pitchFamily="34" charset="-122"/>
                <a:cs typeface="Aptos" pitchFamily="34" charset="-120"/>
              </a:rPr>
              <a:t>[] Registre HSE / incidents (pour Q8)</a:t>
            </a:r>
            <a:endParaRPr lang="en-US" sz="830" dirty="0"/>
          </a:p>
          <a:p>
            <a:pPr indent="0" marL="0">
              <a:buNone/>
            </a:pPr>
            <a:r>
              <a:rPr lang="en-US" sz="830" dirty="0">
                <a:solidFill>
                  <a:srgbClr val="0B1220"/>
                </a:solidFill>
                <a:latin typeface="Aptos" pitchFamily="34" charset="0"/>
                <a:ea typeface="Aptos" pitchFamily="34" charset="-122"/>
                <a:cs typeface="Aptos" pitchFamily="34" charset="-120"/>
              </a:rPr>
              <a:t>[] Rapport source formation ou note d'estimation (pour Q12)</a:t>
            </a:r>
            <a:endParaRPr lang="en-US" sz="830" dirty="0"/>
          </a:p>
          <a:p>
            <a:pPr indent="0" marL="0">
              <a:buNone/>
            </a:pPr>
            <a:r>
              <a:rPr lang="en-US" sz="830" dirty="0">
                <a:solidFill>
                  <a:srgbClr val="0B1220"/>
                </a:solidFill>
                <a:latin typeface="Aptos" pitchFamily="34" charset="0"/>
                <a:ea typeface="Aptos" pitchFamily="34" charset="-122"/>
                <a:cs typeface="Aptos" pitchFamily="34" charset="-120"/>
              </a:rPr>
              <a:t>[] Reference legale / compliance (pour Q14-Q18)</a:t>
            </a:r>
            <a:endParaRPr lang="en-US" sz="83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Slide 1</vt:lpstr>
      <vt:lpstr>Slide 2</vt:lpstr>
      <vt:lpstr>Slide 3</vt:lpstr>
      <vt:lpstr>Slide 4</vt:lpstr>
      <vt:lpstr>Slide 5</vt:lpstr>
      <vt:lpstr>Slide 6</vt:lpstr>
    </vt:vector>
  </TitlesOfParts>
  <Company>EnvironmentalReport.eu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SME ESG Disclosure Package Template</dc:title>
  <dc:subject>SME ESG Disclosure Package (VSME Basic-aligned)</dc:subject>
  <dc:creator>EnvironmentalReport.eu</dc:creator>
  <cp:lastModifiedBy>EnvironmentalReport.eu</cp:lastModifiedBy>
  <cp:revision>1</cp:revision>
  <dcterms:created xsi:type="dcterms:W3CDTF">2026-03-16T14:39:21Z</dcterms:created>
  <dcterms:modified xsi:type="dcterms:W3CDTF">2026-03-16T14:39:21Z</dcterms:modified>
</cp:coreProperties>
</file>