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7562088" cy="10689336"/>
  <p:notesSz cx="10689336" cy="7562088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2-1.png"/><Relationship Id="rId2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R_BRANDED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lukaspc/Documents/GitHub/Environmentalreport codex copy/web/public/logo-favico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" y="283464"/>
            <a:ext cx="137160" cy="137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" y="310896"/>
            <a:ext cx="27432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environmentalreport.eu</a:t>
            </a:r>
            <a:endParaRPr lang="en-US" sz="900" dirty="0"/>
          </a:p>
        </p:txBody>
      </p:sp>
      <p:sp>
        <p:nvSpPr>
          <p:cNvPr id="4" name="Text 1"/>
          <p:cNvSpPr/>
          <p:nvPr/>
        </p:nvSpPr>
        <p:spPr>
          <a:xfrm>
            <a:off x="4160520" y="310896"/>
            <a:ext cx="283464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Pacchetto di divulgazione ESG per PMI Template</a:t>
            </a:r>
            <a:endParaRPr lang="en-US" sz="800" dirty="0"/>
          </a:p>
        </p:txBody>
      </p:sp>
      <p:sp>
        <p:nvSpPr>
          <p:cNvPr id="5" name="Shape 2"/>
          <p:cNvSpPr/>
          <p:nvPr/>
        </p:nvSpPr>
        <p:spPr>
          <a:xfrm>
            <a:off x="548640" y="10131552"/>
            <a:ext cx="6446520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pic>
        <p:nvPicPr>
          <p:cNvPr id="6" name="Image 1" descr="/Users/lukaspc/Documents/GitHub/Environmentalreport codex copy/web/public/logo-favicon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0149840"/>
            <a:ext cx="109728" cy="10972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13232" y="10158984"/>
            <a:ext cx="374904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Preparato con strumenti EnvironmentalReport.eu</a:t>
            </a:r>
            <a:endParaRPr lang="en-US" sz="800" dirty="0"/>
          </a:p>
        </p:txBody>
      </p:sp>
      <p:sp>
        <p:nvSpPr>
          <p:cNvPr id="8" name="Text 4"/>
          <p:cNvSpPr/>
          <p:nvPr/>
        </p:nvSpPr>
        <p:spPr>
          <a:xfrm>
            <a:off x="3108960" y="10287000"/>
            <a:ext cx="38862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71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Questo documento non e presentato come report completo di sostenibilita CSRD / ESRS</a:t>
            </a:r>
            <a:endParaRPr lang="en-US" sz="7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859536"/>
            <a:ext cx="6446520" cy="2340864"/>
          </a:xfrm>
          <a:prstGeom prst="roundRect">
            <a:avLst>
              <a:gd name="adj" fmla="val 3125"/>
            </a:avLst>
          </a:prstGeom>
          <a:solidFill>
            <a:srgbClr val="EAF5FF"/>
          </a:solidFill>
          <a:ln w="12700">
            <a:solidFill>
              <a:srgbClr val="B7DAF8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86384" y="1060704"/>
            <a:ext cx="5943600" cy="9875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Pacchetto di divulgazione ESG per PMI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786384" y="2103120"/>
            <a:ext cx="594360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50" b="1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Allineato a VSME Basic</a:t>
            </a:r>
            <a:endParaRPr lang="en-US" sz="1550" dirty="0"/>
          </a:p>
        </p:txBody>
      </p:sp>
      <p:sp>
        <p:nvSpPr>
          <p:cNvPr id="5" name="Shape 3"/>
          <p:cNvSpPr/>
          <p:nvPr/>
        </p:nvSpPr>
        <p:spPr>
          <a:xfrm>
            <a:off x="2377440" y="2359152"/>
            <a:ext cx="2788920" cy="0"/>
          </a:xfrm>
          <a:prstGeom prst="line">
            <a:avLst/>
          </a:prstGeom>
          <a:noFill/>
          <a:ln w="12700">
            <a:solidFill>
              <a:srgbClr val="B7DAF8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86384" y="2414016"/>
            <a:ext cx="59436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2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Ambientale | Sociale | Governance</a:t>
            </a:r>
            <a:endParaRPr lang="en-US" sz="920" dirty="0"/>
          </a:p>
        </p:txBody>
      </p:sp>
      <p:sp>
        <p:nvSpPr>
          <p:cNvPr id="7" name="Shape 5"/>
          <p:cNvSpPr/>
          <p:nvPr/>
        </p:nvSpPr>
        <p:spPr>
          <a:xfrm>
            <a:off x="2377440" y="3401568"/>
            <a:ext cx="2788920" cy="1133856"/>
          </a:xfrm>
          <a:prstGeom prst="roundRect">
            <a:avLst>
              <a:gd name="adj" fmla="val 6452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2505456" y="3895344"/>
            <a:ext cx="2532888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6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Logo aziendale (opzionale)</a:t>
            </a:r>
            <a:endParaRPr lang="en-US" sz="860" dirty="0"/>
          </a:p>
        </p:txBody>
      </p:sp>
      <p:sp>
        <p:nvSpPr>
          <p:cNvPr id="9" name="Shape 7"/>
          <p:cNvSpPr/>
          <p:nvPr/>
        </p:nvSpPr>
        <p:spPr>
          <a:xfrm>
            <a:off x="896112" y="4773168"/>
            <a:ext cx="5751576" cy="1426464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60704" y="5010912"/>
            <a:ext cx="539496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Nome azienda: _________________________________</a:t>
            </a:r>
            <a:endParaRPr lang="en-US" sz="920" dirty="0"/>
          </a:p>
        </p:txBody>
      </p:sp>
      <p:sp>
        <p:nvSpPr>
          <p:cNvPr id="11" name="Text 9"/>
          <p:cNvSpPr/>
          <p:nvPr/>
        </p:nvSpPr>
        <p:spPr>
          <a:xfrm>
            <a:off x="1060704" y="5303520"/>
            <a:ext cx="539496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Paese: __________________________________________</a:t>
            </a:r>
            <a:endParaRPr lang="en-US" sz="920" dirty="0"/>
          </a:p>
        </p:txBody>
      </p:sp>
      <p:sp>
        <p:nvSpPr>
          <p:cNvPr id="12" name="Text 10"/>
          <p:cNvSpPr/>
          <p:nvPr/>
        </p:nvSpPr>
        <p:spPr>
          <a:xfrm>
            <a:off x="1060704" y="5596128"/>
            <a:ext cx="539496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Anno di reporting: _____________________________</a:t>
            </a:r>
            <a:endParaRPr lang="en-US" sz="920" dirty="0"/>
          </a:p>
        </p:txBody>
      </p:sp>
      <p:sp>
        <p:nvSpPr>
          <p:cNvPr id="13" name="Text 11"/>
          <p:cNvSpPr/>
          <p:nvPr/>
        </p:nvSpPr>
        <p:spPr>
          <a:xfrm>
            <a:off x="1060704" y="5888736"/>
            <a:ext cx="539496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Data: ___________________________________________</a:t>
            </a:r>
            <a:endParaRPr lang="en-US" sz="920" dirty="0"/>
          </a:p>
        </p:txBody>
      </p:sp>
      <p:sp>
        <p:nvSpPr>
          <p:cNvPr id="14" name="Shape 12"/>
          <p:cNvSpPr/>
          <p:nvPr/>
        </p:nvSpPr>
        <p:spPr>
          <a:xfrm>
            <a:off x="896112" y="6419088"/>
            <a:ext cx="5751576" cy="1078992"/>
          </a:xfrm>
          <a:prstGeom prst="roundRect">
            <a:avLst>
              <a:gd name="adj" fmla="val 6780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060704" y="6547104"/>
            <a:ext cx="219456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Documenti inclusi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1060704" y="6803136"/>
            <a:ext cx="3840480" cy="5303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8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Report ambientale</a:t>
            </a:r>
            <a:endParaRPr lang="en-US" sz="880" dirty="0"/>
          </a:p>
          <a:p>
            <a:pPr indent="0" marL="0">
              <a:buNone/>
            </a:pPr>
            <a:r>
              <a:rPr lang="en-US" sz="88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Divulgazione sociale e governance</a:t>
            </a:r>
            <a:endParaRPr lang="en-US" sz="880" dirty="0"/>
          </a:p>
        </p:txBody>
      </p:sp>
      <p:sp>
        <p:nvSpPr>
          <p:cNvPr id="17" name="Shape 15"/>
          <p:cNvSpPr/>
          <p:nvPr/>
        </p:nvSpPr>
        <p:spPr>
          <a:xfrm>
            <a:off x="896112" y="7644384"/>
            <a:ext cx="5751576" cy="2139696"/>
          </a:xfrm>
          <a:prstGeom prst="roundRect">
            <a:avLst>
              <a:gd name="adj" fmla="val 3419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1060704" y="7772400"/>
            <a:ext cx="18288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Nota sul framework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1060704" y="7973568"/>
            <a:ext cx="5449824" cy="6766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Questa divulgazione segue un approccio semplificato di rendicontazione di sostenibilità per PMI, allineato al framework VSME Basic.</a:t>
            </a:r>
            <a:endParaRPr lang="en-US" sz="820" dirty="0"/>
          </a:p>
        </p:txBody>
      </p:sp>
      <p:sp>
        <p:nvSpPr>
          <p:cNvPr id="20" name="Text 18"/>
          <p:cNvSpPr/>
          <p:nvPr/>
        </p:nvSpPr>
        <p:spPr>
          <a:xfrm>
            <a:off x="1060704" y="8705088"/>
            <a:ext cx="27432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Questo pacchetto puo essere usato per:</a:t>
            </a:r>
            <a:endParaRPr lang="en-US" sz="860" dirty="0"/>
          </a:p>
        </p:txBody>
      </p:sp>
      <p:sp>
        <p:nvSpPr>
          <p:cNvPr id="21" name="Text 19"/>
          <p:cNvSpPr/>
          <p:nvPr/>
        </p:nvSpPr>
        <p:spPr>
          <a:xfrm>
            <a:off x="1060704" y="8887968"/>
            <a:ext cx="5449824" cy="859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screening ESG fornitori</a:t>
            </a:r>
            <a:endParaRPr lang="en-US" sz="820" dirty="0"/>
          </a:p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valutazioni di sostenibilita per banche</a:t>
            </a:r>
            <a:endParaRPr lang="en-US" sz="820" dirty="0"/>
          </a:p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richieste informative investitori</a:t>
            </a:r>
            <a:endParaRPr lang="en-US" sz="820" dirty="0"/>
          </a:p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trasparenza generale di sostenibilita</a:t>
            </a:r>
            <a:endParaRPr lang="en-US" sz="8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640080"/>
            <a:ext cx="6446520" cy="868680"/>
          </a:xfrm>
          <a:prstGeom prst="roundRect">
            <a:avLst>
              <a:gd name="adj" fmla="val 8421"/>
            </a:avLst>
          </a:prstGeom>
          <a:solidFill>
            <a:srgbClr val="EAF5FF"/>
          </a:solidFill>
          <a:ln w="12700">
            <a:solidFill>
              <a:srgbClr val="B7DAF8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13232" y="786384"/>
            <a:ext cx="5943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Divulgazione ESG VSME Basic per PMI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713232" y="1060704"/>
            <a:ext cx="60350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Formato pronto per la supply-chain con terminologia semplificata e allineata a VSME Basic.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548640" y="1719072"/>
            <a:ext cx="6446520" cy="914400"/>
          </a:xfrm>
          <a:prstGeom prst="roundRect">
            <a:avLst>
              <a:gd name="adj" fmla="val 8000"/>
            </a:avLst>
          </a:prstGeom>
          <a:solidFill>
            <a:srgbClr val="DFF3F1"/>
          </a:solidFill>
          <a:ln w="12700">
            <a:solidFill>
              <a:srgbClr val="A8E4DB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76656" y="1828800"/>
            <a:ext cx="164592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Scopo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676656" y="1993392"/>
            <a:ext cx="6172200" cy="4389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Questa divulgazione fornisce un formato pratico per le PMI per riportare informazioni sociali e di governance, in linea con l’approccio VSME Basic e con le comuni aspettative di screening ESG dei fornitori.</a:t>
            </a:r>
            <a:endParaRPr lang="en-US" sz="850" dirty="0"/>
          </a:p>
        </p:txBody>
      </p:sp>
      <p:sp>
        <p:nvSpPr>
          <p:cNvPr id="8" name="Shape 6"/>
          <p:cNvSpPr/>
          <p:nvPr/>
        </p:nvSpPr>
        <p:spPr>
          <a:xfrm>
            <a:off x="548640" y="2761488"/>
            <a:ext cx="6446520" cy="2578608"/>
          </a:xfrm>
          <a:prstGeom prst="roundRect">
            <a:avLst>
              <a:gd name="adj" fmla="val 2837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676656" y="2871216"/>
            <a:ext cx="347472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Sezione: Management Statement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676656" y="3054096"/>
            <a:ext cx="6163056" cy="475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L'azienda riconosce l'importanza di pratiche responsabili Environmental, Social e Governance. Questa disclosure fornisce un riepilogo delle informazioni ESG per il periodo di reporting.</a:t>
            </a:r>
            <a:endParaRPr lang="en-US" sz="840" dirty="0"/>
          </a:p>
        </p:txBody>
      </p:sp>
      <p:sp>
        <p:nvSpPr>
          <p:cNvPr id="11" name="Text 9"/>
          <p:cNvSpPr/>
          <p:nvPr/>
        </p:nvSpPr>
        <p:spPr>
          <a:xfrm>
            <a:off x="676656" y="3602736"/>
            <a:ext cx="402336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Dichiarazione aggiuntiva del management (opzionale):</a:t>
            </a:r>
            <a:endParaRPr lang="en-US" sz="860" dirty="0"/>
          </a:p>
        </p:txBody>
      </p:sp>
      <p:sp>
        <p:nvSpPr>
          <p:cNvPr id="12" name="Text 10"/>
          <p:cNvSpPr/>
          <p:nvPr/>
        </p:nvSpPr>
        <p:spPr>
          <a:xfrm>
            <a:off x="676656" y="3767328"/>
            <a:ext cx="292608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8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[Campo testo - max 5-6 frasi]</a:t>
            </a:r>
            <a:endParaRPr lang="en-US" sz="780" dirty="0"/>
          </a:p>
        </p:txBody>
      </p:sp>
      <p:sp>
        <p:nvSpPr>
          <p:cNvPr id="13" name="Shape 11"/>
          <p:cNvSpPr/>
          <p:nvPr/>
        </p:nvSpPr>
        <p:spPr>
          <a:xfrm>
            <a:off x="676656" y="3968496"/>
            <a:ext cx="6163056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676656" y="4187952"/>
            <a:ext cx="6163056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676656" y="4407408"/>
            <a:ext cx="6163056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676656" y="4626864"/>
            <a:ext cx="6163056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676656" y="4846320"/>
            <a:ext cx="6163056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548640" y="5468112"/>
            <a:ext cx="6446520" cy="2157984"/>
          </a:xfrm>
          <a:prstGeom prst="roundRect">
            <a:avLst>
              <a:gd name="adj" fmla="val 3390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76656" y="5577840"/>
            <a:ext cx="27432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Sezione: Perimetro di reporting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676656" y="5760720"/>
            <a:ext cx="6163056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Questa disclosure ESG copre le attivita operative dell'azienda per il periodo di reporting indicato di seguito.</a:t>
            </a:r>
            <a:endParaRPr lang="en-US" sz="840" dirty="0"/>
          </a:p>
        </p:txBody>
      </p:sp>
      <p:sp>
        <p:nvSpPr>
          <p:cNvPr id="21" name="Text 19"/>
          <p:cNvSpPr/>
          <p:nvPr/>
        </p:nvSpPr>
        <p:spPr>
          <a:xfrm>
            <a:off x="676656" y="6089904"/>
            <a:ext cx="219456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Anno di reporting: ______</a:t>
            </a:r>
            <a:endParaRPr lang="en-US" sz="860" dirty="0"/>
          </a:p>
        </p:txBody>
      </p:sp>
      <p:sp>
        <p:nvSpPr>
          <p:cNvPr id="22" name="Text 20"/>
          <p:cNvSpPr/>
          <p:nvPr/>
        </p:nvSpPr>
        <p:spPr>
          <a:xfrm>
            <a:off x="676656" y="6309360"/>
            <a:ext cx="34747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Paese / paesi di attivita: ______</a:t>
            </a:r>
            <a:endParaRPr lang="en-US" sz="860" dirty="0"/>
          </a:p>
        </p:txBody>
      </p:sp>
      <p:sp>
        <p:nvSpPr>
          <p:cNvPr id="23" name="Text 21"/>
          <p:cNvSpPr/>
          <p:nvPr/>
        </p:nvSpPr>
        <p:spPr>
          <a:xfrm>
            <a:off x="676656" y="6528816"/>
            <a:ext cx="18288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Descrizione opzionale:</a:t>
            </a:r>
            <a:endParaRPr lang="en-US" sz="860" dirty="0"/>
          </a:p>
        </p:txBody>
      </p:sp>
      <p:sp>
        <p:nvSpPr>
          <p:cNvPr id="24" name="Shape 22"/>
          <p:cNvSpPr/>
          <p:nvPr/>
        </p:nvSpPr>
        <p:spPr>
          <a:xfrm>
            <a:off x="676656" y="6748272"/>
            <a:ext cx="6163056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676656" y="6967728"/>
            <a:ext cx="6163056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76656" y="7168896"/>
            <a:ext cx="6163056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8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Esempio: Questa disclosure copre le operazioni dell'azienda in Slovacchia per l'anno di reporting 2025.</a:t>
            </a:r>
            <a:endParaRPr lang="en-US" sz="780" dirty="0"/>
          </a:p>
        </p:txBody>
      </p:sp>
      <p:sp>
        <p:nvSpPr>
          <p:cNvPr id="27" name="Shape 25"/>
          <p:cNvSpPr/>
          <p:nvPr/>
        </p:nvSpPr>
        <p:spPr>
          <a:xfrm>
            <a:off x="548640" y="7772400"/>
            <a:ext cx="6446520" cy="868680"/>
          </a:xfrm>
          <a:prstGeom prst="roundRect">
            <a:avLst>
              <a:gd name="adj" fmla="val 8421"/>
            </a:avLst>
          </a:prstGeom>
          <a:solidFill>
            <a:srgbClr val="FFF4E5"/>
          </a:solidFill>
          <a:ln w="12700">
            <a:solidFill>
              <a:srgbClr val="F2C48B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676656" y="7882128"/>
            <a:ext cx="18288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Nota sul framework</a:t>
            </a:r>
            <a:endParaRPr lang="en-US" sz="960" dirty="0"/>
          </a:p>
        </p:txBody>
      </p:sp>
      <p:sp>
        <p:nvSpPr>
          <p:cNvPr id="29" name="Text 27"/>
          <p:cNvSpPr/>
          <p:nvPr/>
        </p:nvSpPr>
        <p:spPr>
          <a:xfrm>
            <a:off x="676656" y="8065008"/>
            <a:ext cx="566928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Document label: Pacchetto di divulgazione ESG per PMI (Allineato a VSME Basic)</a:t>
            </a:r>
            <a:endParaRPr lang="en-US" sz="840" dirty="0"/>
          </a:p>
        </p:txBody>
      </p:sp>
      <p:sp>
        <p:nvSpPr>
          <p:cNvPr id="30" name="Text 28"/>
          <p:cNvSpPr/>
          <p:nvPr/>
        </p:nvSpPr>
        <p:spPr>
          <a:xfrm>
            <a:off x="676656" y="8247888"/>
            <a:ext cx="6163056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Questa divulgazione segue un approccio semplificato di rendicontazione di sostenibilità per PMI, allineato al framework VSME Basic.</a:t>
            </a:r>
            <a:endParaRPr lang="en-US" sz="84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640080"/>
            <a:ext cx="6446520" cy="868680"/>
          </a:xfrm>
          <a:prstGeom prst="roundRect">
            <a:avLst>
              <a:gd name="adj" fmla="val 8421"/>
            </a:avLst>
          </a:prstGeom>
          <a:solidFill>
            <a:srgbClr val="EAF5FF"/>
          </a:solidFill>
          <a:ln w="12700">
            <a:solidFill>
              <a:srgbClr val="B7DAF8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13232" y="786384"/>
            <a:ext cx="5943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Sezione 1 e Sezione 2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713232" y="1060704"/>
            <a:ext cx="60350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Informazioni azienda + profilo workforce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548640" y="1719072"/>
            <a:ext cx="6446520" cy="292608"/>
          </a:xfrm>
          <a:prstGeom prst="roundRect">
            <a:avLst>
              <a:gd name="adj" fmla="val 25000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76656" y="1792224"/>
            <a:ext cx="329184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Sezione 1 - Informazioni azienda</a:t>
            </a:r>
            <a:endParaRPr lang="en-US" sz="950" dirty="0"/>
          </a:p>
        </p:txBody>
      </p:sp>
      <p:sp>
        <p:nvSpPr>
          <p:cNvPr id="7" name="Shape 5"/>
          <p:cNvSpPr/>
          <p:nvPr/>
        </p:nvSpPr>
        <p:spPr>
          <a:xfrm>
            <a:off x="548640" y="2084832"/>
            <a:ext cx="6446520" cy="58521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76656" y="2194560"/>
            <a:ext cx="6190488" cy="182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1. Nome azienda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676656" y="2432304"/>
            <a:ext cx="6190488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548640" y="2724912"/>
            <a:ext cx="3154680" cy="58521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676656" y="2834640"/>
            <a:ext cx="2898648" cy="182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2. Anno di reporting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676656" y="3072384"/>
            <a:ext cx="2898648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840480" y="2724912"/>
            <a:ext cx="3154680" cy="58521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3968496" y="2834640"/>
            <a:ext cx="2898648" cy="182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3. Paese / paesi di attivita</a:t>
            </a:r>
            <a:endParaRPr lang="en-US" sz="900" dirty="0"/>
          </a:p>
        </p:txBody>
      </p:sp>
      <p:sp>
        <p:nvSpPr>
          <p:cNvPr id="15" name="Shape 13"/>
          <p:cNvSpPr/>
          <p:nvPr/>
        </p:nvSpPr>
        <p:spPr>
          <a:xfrm>
            <a:off x="3968496" y="3072384"/>
            <a:ext cx="2898648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548640" y="3419856"/>
            <a:ext cx="6446520" cy="292608"/>
          </a:xfrm>
          <a:prstGeom prst="roundRect">
            <a:avLst>
              <a:gd name="adj" fmla="val 25000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676656" y="3493008"/>
            <a:ext cx="329184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Sezione 2 - Profilo workforce</a:t>
            </a:r>
            <a:endParaRPr lang="en-US" sz="950" dirty="0"/>
          </a:p>
        </p:txBody>
      </p:sp>
      <p:sp>
        <p:nvSpPr>
          <p:cNvPr id="18" name="Shape 16"/>
          <p:cNvSpPr/>
          <p:nvPr/>
        </p:nvSpPr>
        <p:spPr>
          <a:xfrm>
            <a:off x="548640" y="3785616"/>
            <a:ext cx="6446520" cy="950976"/>
          </a:xfrm>
          <a:prstGeom prst="roundRect">
            <a:avLst>
              <a:gd name="adj" fmla="val 7692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76656" y="3895344"/>
            <a:ext cx="61722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4. Numero totale dipendenti</a:t>
            </a:r>
            <a:endParaRPr lang="en-US" sz="900" dirty="0"/>
          </a:p>
        </p:txBody>
      </p:sp>
      <p:sp>
        <p:nvSpPr>
          <p:cNvPr id="20" name="Shape 18"/>
          <p:cNvSpPr/>
          <p:nvPr/>
        </p:nvSpPr>
        <p:spPr>
          <a:xfrm>
            <a:off x="676656" y="4114800"/>
            <a:ext cx="6172200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76656" y="4297680"/>
            <a:ext cx="61722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2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 evidenza (opzionale): [] sistema payroll   [] registri HR   [] contabilita   [] altro: _____</a:t>
            </a:r>
            <a:endParaRPr lang="en-US" sz="820" dirty="0"/>
          </a:p>
        </p:txBody>
      </p:sp>
      <p:sp>
        <p:nvSpPr>
          <p:cNvPr id="22" name="Shape 20"/>
          <p:cNvSpPr/>
          <p:nvPr/>
        </p:nvSpPr>
        <p:spPr>
          <a:xfrm>
            <a:off x="548640" y="4809744"/>
            <a:ext cx="3154680" cy="1069848"/>
          </a:xfrm>
          <a:prstGeom prst="roundRect">
            <a:avLst>
              <a:gd name="adj" fmla="val 6838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676656" y="4919472"/>
            <a:ext cx="292608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5. Dipendenti per tipologia contrattuale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676656" y="5138928"/>
            <a:ext cx="27432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Dipendenti permanenti: _____</a:t>
            </a:r>
            <a:endParaRPr lang="en-US" sz="850" dirty="0"/>
          </a:p>
        </p:txBody>
      </p:sp>
      <p:sp>
        <p:nvSpPr>
          <p:cNvPr id="25" name="Text 23"/>
          <p:cNvSpPr/>
          <p:nvPr/>
        </p:nvSpPr>
        <p:spPr>
          <a:xfrm>
            <a:off x="676656" y="5321808"/>
            <a:ext cx="27432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Dipendenti temporanei: _____</a:t>
            </a:r>
            <a:endParaRPr lang="en-US" sz="850" dirty="0"/>
          </a:p>
        </p:txBody>
      </p:sp>
      <p:sp>
        <p:nvSpPr>
          <p:cNvPr id="26" name="Shape 24"/>
          <p:cNvSpPr/>
          <p:nvPr/>
        </p:nvSpPr>
        <p:spPr>
          <a:xfrm>
            <a:off x="3840480" y="4809744"/>
            <a:ext cx="3154680" cy="1069848"/>
          </a:xfrm>
          <a:prstGeom prst="roundRect">
            <a:avLst>
              <a:gd name="adj" fmla="val 6838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3968496" y="4919472"/>
            <a:ext cx="292608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6. Dipendenti per genere</a:t>
            </a:r>
            <a:endParaRPr lang="en-US" sz="900" dirty="0"/>
          </a:p>
        </p:txBody>
      </p:sp>
      <p:sp>
        <p:nvSpPr>
          <p:cNvPr id="28" name="Text 26"/>
          <p:cNvSpPr/>
          <p:nvPr/>
        </p:nvSpPr>
        <p:spPr>
          <a:xfrm>
            <a:off x="3968496" y="5102352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Uomini: _____</a:t>
            </a:r>
            <a:endParaRPr lang="en-US" sz="850" dirty="0"/>
          </a:p>
        </p:txBody>
      </p:sp>
      <p:sp>
        <p:nvSpPr>
          <p:cNvPr id="29" name="Text 27"/>
          <p:cNvSpPr/>
          <p:nvPr/>
        </p:nvSpPr>
        <p:spPr>
          <a:xfrm>
            <a:off x="3968496" y="5266944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Donne: _____</a:t>
            </a:r>
            <a:endParaRPr lang="en-US" sz="850" dirty="0"/>
          </a:p>
        </p:txBody>
      </p:sp>
      <p:sp>
        <p:nvSpPr>
          <p:cNvPr id="30" name="Text 28"/>
          <p:cNvSpPr/>
          <p:nvPr/>
        </p:nvSpPr>
        <p:spPr>
          <a:xfrm>
            <a:off x="3968496" y="5431536"/>
            <a:ext cx="27432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Altro / preferisco non indicare: _____</a:t>
            </a:r>
            <a:endParaRPr lang="en-US" sz="850" dirty="0"/>
          </a:p>
        </p:txBody>
      </p:sp>
      <p:sp>
        <p:nvSpPr>
          <p:cNvPr id="31" name="Shape 29"/>
          <p:cNvSpPr/>
          <p:nvPr/>
        </p:nvSpPr>
        <p:spPr>
          <a:xfrm>
            <a:off x="548640" y="5961888"/>
            <a:ext cx="6446520" cy="2414016"/>
          </a:xfrm>
          <a:prstGeom prst="roundRect">
            <a:avLst>
              <a:gd name="adj" fmla="val 3030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676656" y="6071616"/>
            <a:ext cx="621792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7. Se l'azienda opera in piu di un paese, indicare la distribuzione dei dipendenti</a:t>
            </a:r>
            <a:endParaRPr lang="en-US" sz="900" dirty="0"/>
          </a:p>
        </p:txBody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676656" y="6345936"/>
          <a:ext cx="6190488" cy="1920240"/>
        </p:xfrm>
        <a:graphic>
          <a:graphicData uri="http://schemas.openxmlformats.org/drawingml/2006/table">
            <a:tbl>
              <a:tblPr/>
              <a:tblGrid>
                <a:gridCol w="2063496"/>
                <a:gridCol w="2063496"/>
                <a:gridCol w="2063496"/>
              </a:tblGrid>
              <a:tr h="27432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Paese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Dipendenti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Riferimento evidenza (opzionale)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472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820" dirty="0">
                          <a:solidFill>
                            <a:srgbClr val="0B1220"/>
                          </a:solidFill>
                          <a:latin typeface="Aptos" pitchFamily="34" charset="0"/>
                          <a:ea typeface="Aptos" pitchFamily="34" charset="-122"/>
                          <a:cs typeface="Aptos" pitchFamily="34" charset="-120"/>
                        </a:rPr>
                        <a:t>________</a:t>
                      </a:r>
                      <a:endParaRPr lang="en-US" sz="820" dirty="0">
                        <a:latin typeface="Aptos" charset="0"/>
                        <a:ea typeface="Aptos" charset="0"/>
                        <a:cs typeface="Aptos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EA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640080"/>
            <a:ext cx="6446520" cy="868680"/>
          </a:xfrm>
          <a:prstGeom prst="roundRect">
            <a:avLst>
              <a:gd name="adj" fmla="val 8421"/>
            </a:avLst>
          </a:prstGeom>
          <a:solidFill>
            <a:srgbClr val="EAF5FF"/>
          </a:solidFill>
          <a:ln w="12700">
            <a:solidFill>
              <a:srgbClr val="B7DAF8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13232" y="786384"/>
            <a:ext cx="5943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Sezione 3 e Sezione 4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713232" y="1060704"/>
            <a:ext cx="60350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Salute e sicurezza + salari e formazione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548640" y="1719072"/>
            <a:ext cx="3154680" cy="292608"/>
          </a:xfrm>
          <a:prstGeom prst="roundRect">
            <a:avLst>
              <a:gd name="adj" fmla="val 25000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76656" y="1792224"/>
            <a:ext cx="292608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Sezione 3 - Salute e sicurezza</a:t>
            </a:r>
            <a:endParaRPr lang="en-US" sz="950" dirty="0"/>
          </a:p>
        </p:txBody>
      </p:sp>
      <p:sp>
        <p:nvSpPr>
          <p:cNvPr id="7" name="Shape 5"/>
          <p:cNvSpPr/>
          <p:nvPr/>
        </p:nvSpPr>
        <p:spPr>
          <a:xfrm>
            <a:off x="548640" y="2084832"/>
            <a:ext cx="3154680" cy="109728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76656" y="2194560"/>
            <a:ext cx="2926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8. Numero di infortuni sul lavoro durante l'anno di reporting</a:t>
            </a:r>
            <a:endParaRPr lang="en-US" sz="860" dirty="0"/>
          </a:p>
        </p:txBody>
      </p:sp>
      <p:sp>
        <p:nvSpPr>
          <p:cNvPr id="9" name="Shape 7"/>
          <p:cNvSpPr/>
          <p:nvPr/>
        </p:nvSpPr>
        <p:spPr>
          <a:xfrm>
            <a:off x="676656" y="2523744"/>
            <a:ext cx="2907792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76656" y="2670048"/>
            <a:ext cx="292608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7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 evidenza (opzionale): [] registro HSE  [] registri HR  [] registri assicurativi</a:t>
            </a:r>
            <a:endParaRPr lang="en-US" sz="770" dirty="0"/>
          </a:p>
        </p:txBody>
      </p:sp>
      <p:sp>
        <p:nvSpPr>
          <p:cNvPr id="11" name="Shape 9"/>
          <p:cNvSpPr/>
          <p:nvPr/>
        </p:nvSpPr>
        <p:spPr>
          <a:xfrm>
            <a:off x="548640" y="3255264"/>
            <a:ext cx="3154680" cy="658368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676656" y="3364992"/>
            <a:ext cx="2898648" cy="182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9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9. Numero di infortuni sul lavoro mortali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676656" y="3602736"/>
            <a:ext cx="2898648" cy="0"/>
          </a:xfrm>
          <a:prstGeom prst="line">
            <a:avLst/>
          </a:prstGeom>
          <a:noFill/>
          <a:ln w="12700">
            <a:solidFill>
              <a:srgbClr val="E6EAF2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548640" y="3986784"/>
            <a:ext cx="3154680" cy="1024128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676656" y="4096512"/>
            <a:ext cx="2926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10. L'azienda dispone di regole o procedure base per salute e sicurezza sul lavoro?</a:t>
            </a:r>
            <a:endParaRPr lang="en-US" sz="860" dirty="0"/>
          </a:p>
        </p:txBody>
      </p:sp>
      <p:sp>
        <p:nvSpPr>
          <p:cNvPr id="16" name="Text 14"/>
          <p:cNvSpPr/>
          <p:nvPr/>
        </p:nvSpPr>
        <p:spPr>
          <a:xfrm>
            <a:off x="676656" y="4498848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Si    [] No</a:t>
            </a:r>
            <a:endParaRPr lang="en-US" sz="850" dirty="0"/>
          </a:p>
        </p:txBody>
      </p:sp>
      <p:sp>
        <p:nvSpPr>
          <p:cNvPr id="17" name="Shape 15"/>
          <p:cNvSpPr/>
          <p:nvPr/>
        </p:nvSpPr>
        <p:spPr>
          <a:xfrm>
            <a:off x="3840480" y="1719072"/>
            <a:ext cx="3154680" cy="292608"/>
          </a:xfrm>
          <a:prstGeom prst="roundRect">
            <a:avLst>
              <a:gd name="adj" fmla="val 25000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3968496" y="1792224"/>
            <a:ext cx="292608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Sezione 4 - Salari e formazione</a:t>
            </a:r>
            <a:endParaRPr lang="en-US" sz="950" dirty="0"/>
          </a:p>
        </p:txBody>
      </p:sp>
      <p:sp>
        <p:nvSpPr>
          <p:cNvPr id="19" name="Shape 17"/>
          <p:cNvSpPr/>
          <p:nvPr/>
        </p:nvSpPr>
        <p:spPr>
          <a:xfrm>
            <a:off x="3840480" y="2084832"/>
            <a:ext cx="3154680" cy="1115568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3968496" y="2194560"/>
            <a:ext cx="2926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11. Tutti i dipendenti sono pagati almeno al salario minimo legale del paese di impiego?</a:t>
            </a:r>
            <a:endParaRPr lang="en-US" sz="860" dirty="0"/>
          </a:p>
        </p:txBody>
      </p:sp>
      <p:sp>
        <p:nvSpPr>
          <p:cNvPr id="21" name="Text 19"/>
          <p:cNvSpPr/>
          <p:nvPr/>
        </p:nvSpPr>
        <p:spPr>
          <a:xfrm>
            <a:off x="3968496" y="2615184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Si    [] No</a:t>
            </a:r>
            <a:endParaRPr lang="en-US" sz="850" dirty="0"/>
          </a:p>
        </p:txBody>
      </p:sp>
      <p:sp>
        <p:nvSpPr>
          <p:cNvPr id="22" name="Shape 20"/>
          <p:cNvSpPr/>
          <p:nvPr/>
        </p:nvSpPr>
        <p:spPr>
          <a:xfrm>
            <a:off x="3840480" y="3273552"/>
            <a:ext cx="3154680" cy="1133856"/>
          </a:xfrm>
          <a:prstGeom prst="roundRect">
            <a:avLst>
              <a:gd name="adj" fmla="val 6452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3968496" y="3383280"/>
            <a:ext cx="292608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12. Ore medie di formazione per dipendente all'anno (approssimative)</a:t>
            </a:r>
            <a:endParaRPr lang="en-US" sz="860" dirty="0"/>
          </a:p>
        </p:txBody>
      </p:sp>
      <p:sp>
        <p:nvSpPr>
          <p:cNvPr id="24" name="Text 22"/>
          <p:cNvSpPr/>
          <p:nvPr/>
        </p:nvSpPr>
        <p:spPr>
          <a:xfrm>
            <a:off x="3968496" y="3694176"/>
            <a:ext cx="237744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_____ ore</a:t>
            </a:r>
            <a:endParaRPr lang="en-US" sz="850" dirty="0"/>
          </a:p>
        </p:txBody>
      </p:sp>
      <p:sp>
        <p:nvSpPr>
          <p:cNvPr id="25" name="Text 23"/>
          <p:cNvSpPr/>
          <p:nvPr/>
        </p:nvSpPr>
        <p:spPr>
          <a:xfrm>
            <a:off x="3968496" y="3858768"/>
            <a:ext cx="292608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7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Fonte evidenza (opzionale): [] registri formazione HR  [] log interno formazione  [] stima</a:t>
            </a:r>
            <a:endParaRPr lang="en-US" sz="770" dirty="0"/>
          </a:p>
        </p:txBody>
      </p:sp>
      <p:sp>
        <p:nvSpPr>
          <p:cNvPr id="26" name="Shape 24"/>
          <p:cNvSpPr/>
          <p:nvPr/>
        </p:nvSpPr>
        <p:spPr>
          <a:xfrm>
            <a:off x="3840480" y="4480560"/>
            <a:ext cx="3154680" cy="1115568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3968496" y="4590288"/>
            <a:ext cx="2926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13. I dipendenti sono rappresentati da sindacati o accordi collettivi?</a:t>
            </a:r>
            <a:endParaRPr lang="en-US" sz="860" dirty="0"/>
          </a:p>
        </p:txBody>
      </p:sp>
      <p:sp>
        <p:nvSpPr>
          <p:cNvPr id="28" name="Text 26"/>
          <p:cNvSpPr/>
          <p:nvPr/>
        </p:nvSpPr>
        <p:spPr>
          <a:xfrm>
            <a:off x="3968496" y="4956048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Si    [] No</a:t>
            </a:r>
            <a:endParaRPr lang="en-US" sz="850" dirty="0"/>
          </a:p>
        </p:txBody>
      </p:sp>
      <p:sp>
        <p:nvSpPr>
          <p:cNvPr id="29" name="Text 27"/>
          <p:cNvSpPr/>
          <p:nvPr/>
        </p:nvSpPr>
        <p:spPr>
          <a:xfrm>
            <a:off x="3968496" y="5175504"/>
            <a:ext cx="27432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 si: copertura stimata ______ %</a:t>
            </a:r>
            <a:endParaRPr lang="en-US" sz="850" dirty="0"/>
          </a:p>
        </p:txBody>
      </p:sp>
      <p:sp>
        <p:nvSpPr>
          <p:cNvPr id="30" name="Shape 28"/>
          <p:cNvSpPr/>
          <p:nvPr/>
        </p:nvSpPr>
        <p:spPr>
          <a:xfrm>
            <a:off x="548640" y="5724144"/>
            <a:ext cx="6446520" cy="2651760"/>
          </a:xfrm>
          <a:prstGeom prst="roundRect">
            <a:avLst>
              <a:gd name="adj" fmla="val 2759"/>
            </a:avLst>
          </a:prstGeom>
          <a:solidFill>
            <a:srgbClr val="FFF4E5"/>
          </a:solidFill>
          <a:ln w="12700">
            <a:solidFill>
              <a:srgbClr val="F2C48B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676656" y="5833872"/>
            <a:ext cx="612648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Chiarimenti pronti per supply-chain (opzionali ma consigliati)</a:t>
            </a:r>
            <a:endParaRPr lang="en-US" sz="950" dirty="0"/>
          </a:p>
        </p:txBody>
      </p:sp>
      <p:sp>
        <p:nvSpPr>
          <p:cNvPr id="32" name="Text 30"/>
          <p:cNvSpPr/>
          <p:nvPr/>
        </p:nvSpPr>
        <p:spPr>
          <a:xfrm>
            <a:off x="676656" y="6053328"/>
            <a:ext cx="6163056" cy="2011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H&amp;S: allegare o referenziare il registro incidenti per l'anno di reporting.</a:t>
            </a:r>
            <a:endParaRPr lang="en-US" sz="840" dirty="0"/>
          </a:p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Conformita salariale: referenziare un controllo payroll o una revisione payroll esterna.</a:t>
            </a:r>
            <a:endParaRPr lang="en-US" sz="840" dirty="0"/>
          </a:p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Ore di formazione: indicare il sistema fonte (HRIS/LMS/log manuale).</a:t>
            </a:r>
            <a:endParaRPr lang="en-US" sz="840" dirty="0"/>
          </a:p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Contrattazione collettiva: indicare il perimetro usato per la percentuale di copertura.</a:t>
            </a:r>
            <a:endParaRPr lang="en-US" sz="840" dirty="0"/>
          </a:p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Mantenere le definizioni stabili anno su anno; se cambiano, spiegare il motivo.</a:t>
            </a:r>
            <a:endParaRPr lang="en-US" sz="84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640080"/>
            <a:ext cx="6446520" cy="868680"/>
          </a:xfrm>
          <a:prstGeom prst="roundRect">
            <a:avLst>
              <a:gd name="adj" fmla="val 8421"/>
            </a:avLst>
          </a:prstGeom>
          <a:solidFill>
            <a:srgbClr val="EAF5FF"/>
          </a:solidFill>
          <a:ln w="12700">
            <a:solidFill>
              <a:srgbClr val="B7DAF8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13232" y="786384"/>
            <a:ext cx="5943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Sezione 5 - Governance e Compliance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713232" y="1060704"/>
            <a:ext cx="60350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Controlli governance essenziali + due diligence supply-chain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548640" y="1719072"/>
            <a:ext cx="6446520" cy="292608"/>
          </a:xfrm>
          <a:prstGeom prst="roundRect">
            <a:avLst>
              <a:gd name="adj" fmla="val 25000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76656" y="1792224"/>
            <a:ext cx="36576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Sezione 5 - Governance e Compliance</a:t>
            </a:r>
            <a:endParaRPr lang="en-US" sz="950" dirty="0"/>
          </a:p>
        </p:txBody>
      </p:sp>
      <p:sp>
        <p:nvSpPr>
          <p:cNvPr id="7" name="Shape 5"/>
          <p:cNvSpPr/>
          <p:nvPr/>
        </p:nvSpPr>
        <p:spPr>
          <a:xfrm>
            <a:off x="548640" y="2084832"/>
            <a:ext cx="3154680" cy="1353312"/>
          </a:xfrm>
          <a:prstGeom prst="roundRect">
            <a:avLst>
              <a:gd name="adj" fmla="val 5405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76656" y="2194560"/>
            <a:ext cx="29260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14. L'azienda ha regole/policy interne su corruzione o concussione?</a:t>
            </a:r>
            <a:endParaRPr lang="en-US" sz="850" dirty="0"/>
          </a:p>
        </p:txBody>
      </p:sp>
      <p:sp>
        <p:nvSpPr>
          <p:cNvPr id="9" name="Text 7"/>
          <p:cNvSpPr/>
          <p:nvPr/>
        </p:nvSpPr>
        <p:spPr>
          <a:xfrm>
            <a:off x="676656" y="2651760"/>
            <a:ext cx="237744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Si    [] No</a:t>
            </a:r>
            <a:endParaRPr lang="en-US" sz="840" dirty="0"/>
          </a:p>
        </p:txBody>
      </p:sp>
      <p:sp>
        <p:nvSpPr>
          <p:cNvPr id="10" name="Text 8"/>
          <p:cNvSpPr/>
          <p:nvPr/>
        </p:nvSpPr>
        <p:spPr>
          <a:xfrm>
            <a:off x="676656" y="2852928"/>
            <a:ext cx="292608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6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(Se non esiste una policy formale, la conformita legale di base e sufficiente.)</a:t>
            </a:r>
            <a:endParaRPr lang="en-US" sz="760" dirty="0"/>
          </a:p>
        </p:txBody>
      </p:sp>
      <p:sp>
        <p:nvSpPr>
          <p:cNvPr id="11" name="Shape 9"/>
          <p:cNvSpPr/>
          <p:nvPr/>
        </p:nvSpPr>
        <p:spPr>
          <a:xfrm>
            <a:off x="3840480" y="2084832"/>
            <a:ext cx="3154680" cy="1353312"/>
          </a:xfrm>
          <a:prstGeom prst="roundRect">
            <a:avLst>
              <a:gd name="adj" fmla="val 5405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968496" y="2194560"/>
            <a:ext cx="29260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15. Durante l'anno di reporting ci sono state condanne/sanzioni definitive per corruzione?</a:t>
            </a:r>
            <a:endParaRPr lang="en-US" sz="850" dirty="0"/>
          </a:p>
        </p:txBody>
      </p:sp>
      <p:sp>
        <p:nvSpPr>
          <p:cNvPr id="13" name="Text 11"/>
          <p:cNvSpPr/>
          <p:nvPr/>
        </p:nvSpPr>
        <p:spPr>
          <a:xfrm>
            <a:off x="3968496" y="2651760"/>
            <a:ext cx="283464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No - 0 condanne / 0 sanzioni    [] Si</a:t>
            </a:r>
            <a:endParaRPr lang="en-US" sz="840" dirty="0"/>
          </a:p>
        </p:txBody>
      </p:sp>
      <p:sp>
        <p:nvSpPr>
          <p:cNvPr id="14" name="Text 12"/>
          <p:cNvSpPr/>
          <p:nvPr/>
        </p:nvSpPr>
        <p:spPr>
          <a:xfrm>
            <a:off x="3968496" y="2852928"/>
            <a:ext cx="292608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 si: Condanne _____    Totale sanzioni _____</a:t>
            </a:r>
            <a:endParaRPr lang="en-US" sz="840" dirty="0"/>
          </a:p>
        </p:txBody>
      </p:sp>
      <p:sp>
        <p:nvSpPr>
          <p:cNvPr id="15" name="Shape 13"/>
          <p:cNvSpPr/>
          <p:nvPr/>
        </p:nvSpPr>
        <p:spPr>
          <a:xfrm>
            <a:off x="548640" y="3529584"/>
            <a:ext cx="3154680" cy="1444752"/>
          </a:xfrm>
          <a:prstGeom prst="roundRect">
            <a:avLst>
              <a:gd name="adj" fmla="val 5063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76656" y="3639312"/>
            <a:ext cx="29260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3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16. L'azienda rispetta le leggi nazionali sul lavoro relative a lavoro minorile e lavoro forzato?</a:t>
            </a:r>
            <a:endParaRPr lang="en-US" sz="830" dirty="0"/>
          </a:p>
        </p:txBody>
      </p:sp>
      <p:sp>
        <p:nvSpPr>
          <p:cNvPr id="17" name="Text 15"/>
          <p:cNvSpPr/>
          <p:nvPr/>
        </p:nvSpPr>
        <p:spPr>
          <a:xfrm>
            <a:off x="676656" y="4059936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Si    [] No</a:t>
            </a:r>
            <a:endParaRPr lang="en-US" sz="840" dirty="0"/>
          </a:p>
        </p:txBody>
      </p:sp>
      <p:sp>
        <p:nvSpPr>
          <p:cNvPr id="18" name="Text 16"/>
          <p:cNvSpPr/>
          <p:nvPr/>
        </p:nvSpPr>
        <p:spPr>
          <a:xfrm>
            <a:off x="676656" y="4261104"/>
            <a:ext cx="2926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(La conformita alla legislazione nazionale e considerata sufficiente per le SMEs.)</a:t>
            </a:r>
            <a:endParaRPr lang="en-US" sz="750" dirty="0"/>
          </a:p>
        </p:txBody>
      </p:sp>
      <p:sp>
        <p:nvSpPr>
          <p:cNvPr id="19" name="Shape 17"/>
          <p:cNvSpPr/>
          <p:nvPr/>
        </p:nvSpPr>
        <p:spPr>
          <a:xfrm>
            <a:off x="3840480" y="3529584"/>
            <a:ext cx="3154680" cy="1444752"/>
          </a:xfrm>
          <a:prstGeom prst="roundRect">
            <a:avLst>
              <a:gd name="adj" fmla="val 5063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3968496" y="3639312"/>
            <a:ext cx="29260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3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17. Chi e responsabile dei temi ambientali o di sostenibilita in azienda?</a:t>
            </a:r>
            <a:endParaRPr lang="en-US" sz="830" dirty="0"/>
          </a:p>
        </p:txBody>
      </p:sp>
      <p:sp>
        <p:nvSpPr>
          <p:cNvPr id="21" name="Text 19"/>
          <p:cNvSpPr/>
          <p:nvPr/>
        </p:nvSpPr>
        <p:spPr>
          <a:xfrm>
            <a:off x="3968496" y="4041648"/>
            <a:ext cx="2926080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Proprietario / Direzione</a:t>
            </a:r>
            <a:endParaRPr lang="en-US" sz="820" dirty="0"/>
          </a:p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Responsabile operations</a:t>
            </a:r>
            <a:endParaRPr lang="en-US" sz="820" dirty="0"/>
          </a:p>
          <a:p>
            <a:pPr indent="0" marL="0">
              <a:buNone/>
            </a:pPr>
            <a:r>
              <a:rPr lang="en-US" sz="82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Non formalmente assegnato</a:t>
            </a:r>
            <a:endParaRPr lang="en-US" sz="820" dirty="0"/>
          </a:p>
        </p:txBody>
      </p:sp>
      <p:sp>
        <p:nvSpPr>
          <p:cNvPr id="22" name="Shape 20"/>
          <p:cNvSpPr/>
          <p:nvPr/>
        </p:nvSpPr>
        <p:spPr>
          <a:xfrm>
            <a:off x="548640" y="5102352"/>
            <a:ext cx="6446520" cy="987552"/>
          </a:xfrm>
          <a:prstGeom prst="roundRect">
            <a:avLst>
              <a:gd name="adj" fmla="val 7407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676656" y="5212080"/>
            <a:ext cx="612648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6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18. L'azienda si impegna a rispettare le leggi ambientali e del lavoro applicabili?</a:t>
            </a:r>
            <a:endParaRPr lang="en-US" sz="860" dirty="0"/>
          </a:p>
        </p:txBody>
      </p:sp>
      <p:sp>
        <p:nvSpPr>
          <p:cNvPr id="24" name="Text 22"/>
          <p:cNvSpPr/>
          <p:nvPr/>
        </p:nvSpPr>
        <p:spPr>
          <a:xfrm>
            <a:off x="676656" y="5559552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Si    [] No</a:t>
            </a:r>
            <a:endParaRPr lang="en-US" sz="840" dirty="0"/>
          </a:p>
        </p:txBody>
      </p:sp>
      <p:sp>
        <p:nvSpPr>
          <p:cNvPr id="25" name="Shape 23"/>
          <p:cNvSpPr/>
          <p:nvPr/>
        </p:nvSpPr>
        <p:spPr>
          <a:xfrm>
            <a:off x="548640" y="6236208"/>
            <a:ext cx="6446520" cy="2139696"/>
          </a:xfrm>
          <a:prstGeom prst="roundRect">
            <a:avLst>
              <a:gd name="adj" fmla="val 3419"/>
            </a:avLst>
          </a:prstGeom>
          <a:solidFill>
            <a:srgbClr val="FFF4E5"/>
          </a:solidFill>
          <a:ln w="12700">
            <a:solidFill>
              <a:srgbClr val="F2C48B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76656" y="6345936"/>
            <a:ext cx="347472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4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Indicazioni pronte per supply-chain (consigliate)</a:t>
            </a:r>
            <a:endParaRPr lang="en-US" sz="940" dirty="0"/>
          </a:p>
        </p:txBody>
      </p:sp>
      <p:sp>
        <p:nvSpPr>
          <p:cNvPr id="27" name="Text 25"/>
          <p:cNvSpPr/>
          <p:nvPr/>
        </p:nvSpPr>
        <p:spPr>
          <a:xfrm>
            <a:off x="676656" y="6565392"/>
            <a:ext cx="6163056" cy="155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Mantenere le risposte fattuali e collegate ai registri interni.</a:t>
            </a:r>
            <a:endParaRPr lang="en-US" sz="840" dirty="0"/>
          </a:p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Per ogni 'No', aggiungere una breve azione correttiva e una data target.</a:t>
            </a:r>
            <a:endParaRPr lang="en-US" sz="840" dirty="0"/>
          </a:p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Usare lo stesso perimetro e anno di reporting in tutte le disclosures.</a:t>
            </a:r>
            <a:endParaRPr lang="en-US" sz="840" dirty="0"/>
          </a:p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- Mantenere disponibili i riferimenti legali e HR per la review del buyer.</a:t>
            </a:r>
            <a:endParaRPr lang="en-US" sz="84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640080"/>
            <a:ext cx="6446520" cy="868680"/>
          </a:xfrm>
          <a:prstGeom prst="roundRect">
            <a:avLst>
              <a:gd name="adj" fmla="val 8421"/>
            </a:avLst>
          </a:prstGeom>
          <a:solidFill>
            <a:srgbClr val="EAF5FF"/>
          </a:solidFill>
          <a:ln w="12700">
            <a:solidFill>
              <a:srgbClr val="B7DAF8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713232" y="786384"/>
            <a:ext cx="594360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Conferma management e invio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713232" y="1060704"/>
            <a:ext cx="60350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563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Conferma finale e dettagli del pacchetto di supporto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548640" y="1719072"/>
            <a:ext cx="6446520" cy="1847088"/>
          </a:xfrm>
          <a:prstGeom prst="roundRect">
            <a:avLst>
              <a:gd name="adj" fmla="val 3960"/>
            </a:avLst>
          </a:prstGeom>
          <a:solidFill>
            <a:srgbClr val="DFF3F1"/>
          </a:solidFill>
          <a:ln w="12700">
            <a:solidFill>
              <a:srgbClr val="A8E4DB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76656" y="1828800"/>
            <a:ext cx="18288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Conferma management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676656" y="2029968"/>
            <a:ext cx="612648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8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L'azienda conferma che le informazioni fornite in questa disclosure si basano su registri interni disponibili al momento del reporting.</a:t>
            </a:r>
            <a:endParaRPr lang="en-US" sz="880" dirty="0"/>
          </a:p>
        </p:txBody>
      </p:sp>
      <p:sp>
        <p:nvSpPr>
          <p:cNvPr id="8" name="Text 6"/>
          <p:cNvSpPr/>
          <p:nvPr/>
        </p:nvSpPr>
        <p:spPr>
          <a:xfrm>
            <a:off x="676656" y="2450592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Nome: ______________________</a:t>
            </a:r>
            <a:endParaRPr lang="en-US" sz="850" dirty="0"/>
          </a:p>
        </p:txBody>
      </p:sp>
      <p:sp>
        <p:nvSpPr>
          <p:cNvPr id="9" name="Text 7"/>
          <p:cNvSpPr/>
          <p:nvPr/>
        </p:nvSpPr>
        <p:spPr>
          <a:xfrm>
            <a:off x="2834640" y="2450592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Ruolo: ______________________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4983480" y="2450592"/>
            <a:ext cx="182880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Data: ______________________</a:t>
            </a:r>
            <a:endParaRPr lang="en-US" sz="850" dirty="0"/>
          </a:p>
        </p:txBody>
      </p:sp>
      <p:sp>
        <p:nvSpPr>
          <p:cNvPr id="11" name="Text 9"/>
          <p:cNvSpPr/>
          <p:nvPr/>
        </p:nvSpPr>
        <p:spPr>
          <a:xfrm>
            <a:off x="676656" y="2724912"/>
            <a:ext cx="2560320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Firma: ______________________</a:t>
            </a:r>
            <a:endParaRPr lang="en-US" sz="850" dirty="0"/>
          </a:p>
        </p:txBody>
      </p:sp>
      <p:sp>
        <p:nvSpPr>
          <p:cNvPr id="12" name="Shape 10"/>
          <p:cNvSpPr/>
          <p:nvPr/>
        </p:nvSpPr>
        <p:spPr>
          <a:xfrm>
            <a:off x="548640" y="3730752"/>
            <a:ext cx="6446520" cy="1627632"/>
          </a:xfrm>
          <a:prstGeom prst="roundRect">
            <a:avLst>
              <a:gd name="adj" fmla="val 4494"/>
            </a:avLst>
          </a:prstGeom>
          <a:solidFill>
            <a:srgbClr val="FFF4E5"/>
          </a:solidFill>
          <a:ln w="12700">
            <a:solidFill>
              <a:srgbClr val="F2C48B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676656" y="3840480"/>
            <a:ext cx="91440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Nota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676656" y="4041648"/>
            <a:ext cx="6163056" cy="1097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6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Questa divulgazione segue un approccio semplificato di rendicontazione di sostenibilità per PMI, allineato al framework VSME Basic.</a:t>
            </a:r>
            <a:endParaRPr lang="en-US" sz="860" dirty="0"/>
          </a:p>
          <a:p>
            <a:pPr indent="0" marL="0">
              <a:buNone/>
            </a:pPr>
            <a:endParaRPr lang="en-US" sz="860" dirty="0"/>
          </a:p>
          <a:p>
            <a:pPr indent="0" marL="0">
              <a:buNone/>
            </a:pPr>
            <a:r>
              <a:rPr lang="en-US" sz="86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Questo documento e destinato come disclosure ESG per PMI e non e presentato come report completo CSRD / ESRS.</a:t>
            </a:r>
            <a:endParaRPr lang="en-US" sz="860" dirty="0"/>
          </a:p>
        </p:txBody>
      </p:sp>
      <p:sp>
        <p:nvSpPr>
          <p:cNvPr id="15" name="Shape 13"/>
          <p:cNvSpPr/>
          <p:nvPr/>
        </p:nvSpPr>
        <p:spPr>
          <a:xfrm>
            <a:off x="548640" y="5522976"/>
            <a:ext cx="6446520" cy="987552"/>
          </a:xfrm>
          <a:prstGeom prst="roundRect">
            <a:avLst>
              <a:gd name="adj" fmla="val 7407"/>
            </a:avLst>
          </a:prstGeom>
          <a:solidFill>
            <a:srgbClr val="FFFF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76656" y="5632704"/>
            <a:ext cx="347472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2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Campi opzionali lato buyer (consigliati)</a:t>
            </a:r>
            <a:endParaRPr lang="en-US" sz="920" dirty="0"/>
          </a:p>
        </p:txBody>
      </p:sp>
      <p:sp>
        <p:nvSpPr>
          <p:cNvPr id="17" name="Text 15"/>
          <p:cNvSpPr/>
          <p:nvPr/>
        </p:nvSpPr>
        <p:spPr>
          <a:xfrm>
            <a:off x="676656" y="5907024"/>
            <a:ext cx="6144768" cy="1097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4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Codice fornitore: ______    Cliente: ______    Compilato da: ______    Data revisione: ______</a:t>
            </a:r>
            <a:endParaRPr lang="en-US" sz="840" dirty="0"/>
          </a:p>
        </p:txBody>
      </p:sp>
      <p:sp>
        <p:nvSpPr>
          <p:cNvPr id="18" name="Shape 16"/>
          <p:cNvSpPr/>
          <p:nvPr/>
        </p:nvSpPr>
        <p:spPr>
          <a:xfrm>
            <a:off x="548640" y="6675120"/>
            <a:ext cx="6446520" cy="1700784"/>
          </a:xfrm>
          <a:prstGeom prst="roundRect">
            <a:avLst>
              <a:gd name="adj" fmla="val 4301"/>
            </a:avLst>
          </a:prstGeom>
          <a:solidFill>
            <a:srgbClr val="FBFCFF"/>
          </a:solidFill>
          <a:ln w="12700">
            <a:solidFill>
              <a:srgbClr val="E6EAF2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76656" y="6784848"/>
            <a:ext cx="3474720" cy="1280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20" b="1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Checklist pacchetto di invio (opzionale)</a:t>
            </a:r>
            <a:endParaRPr lang="en-US" sz="920" dirty="0"/>
          </a:p>
        </p:txBody>
      </p:sp>
      <p:sp>
        <p:nvSpPr>
          <p:cNvPr id="20" name="Text 18"/>
          <p:cNvSpPr/>
          <p:nvPr/>
        </p:nvSpPr>
        <p:spPr>
          <a:xfrm>
            <a:off x="676656" y="7004304"/>
            <a:ext cx="6144768" cy="11704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83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Cartella evidenze/riferimento: _______________________________________________</a:t>
            </a:r>
            <a:endParaRPr lang="en-US" sz="830" dirty="0"/>
          </a:p>
          <a:p>
            <a:pPr indent="0" marL="0">
              <a:buNone/>
            </a:pPr>
            <a:r>
              <a:rPr lang="en-US" sz="83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Estratto payroll o report HR (per Q4)</a:t>
            </a:r>
            <a:endParaRPr lang="en-US" sz="830" dirty="0"/>
          </a:p>
          <a:p>
            <a:pPr indent="0" marL="0">
              <a:buNone/>
            </a:pPr>
            <a:r>
              <a:rPr lang="en-US" sz="83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Registro HSE / incidenti (per Q8)</a:t>
            </a:r>
            <a:endParaRPr lang="en-US" sz="830" dirty="0"/>
          </a:p>
          <a:p>
            <a:pPr indent="0" marL="0">
              <a:buNone/>
            </a:pPr>
            <a:r>
              <a:rPr lang="en-US" sz="83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Report fonte formazione o nota di stima (per Q12)</a:t>
            </a:r>
            <a:endParaRPr lang="en-US" sz="830" dirty="0"/>
          </a:p>
          <a:p>
            <a:pPr indent="0" marL="0">
              <a:buNone/>
            </a:pPr>
            <a:r>
              <a:rPr lang="en-US" sz="830" dirty="0">
                <a:solidFill>
                  <a:srgbClr val="0B12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[] Riferimento legale / compliance (per Q14-Q18)</a:t>
            </a:r>
            <a:endParaRPr lang="en-US" sz="83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EnvironmentalReport.eu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SME ESG Disclosure Package Template</dc:title>
  <dc:subject>SME ESG Disclosure Package (VSME Basic-aligned)</dc:subject>
  <dc:creator>EnvironmentalReport.eu</dc:creator>
  <cp:lastModifiedBy>EnvironmentalReport.eu</cp:lastModifiedBy>
  <cp:revision>1</cp:revision>
  <dcterms:created xsi:type="dcterms:W3CDTF">2026-03-16T14:39:21Z</dcterms:created>
  <dcterms:modified xsi:type="dcterms:W3CDTF">2026-03-16T14:39:21Z</dcterms:modified>
</cp:coreProperties>
</file>