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7562088" cy="10689336"/>
  <p:notesSz cx="10689336" cy="756208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_BRANDED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283464"/>
            <a:ext cx="137160" cy="137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310896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environmentalreport.eu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160520" y="310896"/>
            <a:ext cx="28346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Šablóna balíka ESG zverejnenia pre menšie firmy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548640" y="10131552"/>
            <a:ext cx="644652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pic>
        <p:nvPicPr>
          <p:cNvPr id="6" name="Image 1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149840"/>
            <a:ext cx="109728" cy="1097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3232" y="10158984"/>
            <a:ext cx="37490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Pripravené pomocou nástrojov EnvironmentalReport.eu</a:t>
            </a:r>
            <a:endParaRPr lang="en-US" sz="800" dirty="0"/>
          </a:p>
        </p:txBody>
      </p:sp>
      <p:sp>
        <p:nvSpPr>
          <p:cNvPr id="8" name="Text 4"/>
          <p:cNvSpPr/>
          <p:nvPr/>
        </p:nvSpPr>
        <p:spPr>
          <a:xfrm>
            <a:off x="3108960" y="10287000"/>
            <a:ext cx="3886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1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Tento dokument nie je prezentovaný ako kompletný report udržateľnosti podľa CSRD / ESRS.</a:t>
            </a:r>
            <a:endParaRPr lang="en-US" sz="7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859536"/>
            <a:ext cx="6446520" cy="2340864"/>
          </a:xfrm>
          <a:prstGeom prst="roundRect">
            <a:avLst>
              <a:gd name="adj" fmla="val 3125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86384" y="1060704"/>
            <a:ext cx="5943600" cy="9875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Balík ESG zverejnenia pre menšie firmy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86384" y="2103120"/>
            <a:ext cx="59436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 súlade s VSME Basic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2377440" y="2359152"/>
            <a:ext cx="2788920" cy="0"/>
          </a:xfrm>
          <a:prstGeom prst="line">
            <a:avLst/>
          </a:prstGeom>
          <a:noFill/>
          <a:ln w="12700">
            <a:solidFill>
              <a:srgbClr val="B7DA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2414016"/>
            <a:ext cx="5943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Environmentálne | Sociálne | Riadenie</a:t>
            </a:r>
            <a:endParaRPr lang="en-US" sz="920" dirty="0"/>
          </a:p>
        </p:txBody>
      </p:sp>
      <p:sp>
        <p:nvSpPr>
          <p:cNvPr id="7" name="Shape 5"/>
          <p:cNvSpPr/>
          <p:nvPr/>
        </p:nvSpPr>
        <p:spPr>
          <a:xfrm>
            <a:off x="2377440" y="3401568"/>
            <a:ext cx="2788920" cy="1133856"/>
          </a:xfrm>
          <a:prstGeom prst="roundRect">
            <a:avLst>
              <a:gd name="adj" fmla="val 6452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505456" y="3895344"/>
            <a:ext cx="2532888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Logo spoločnosti (voliteľné)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896112" y="4773168"/>
            <a:ext cx="5751576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60704" y="5010912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Názov spoločnosti: _____________________________</a:t>
            </a:r>
            <a:endParaRPr lang="en-US" sz="920" dirty="0"/>
          </a:p>
        </p:txBody>
      </p:sp>
      <p:sp>
        <p:nvSpPr>
          <p:cNvPr id="11" name="Text 9"/>
          <p:cNvSpPr/>
          <p:nvPr/>
        </p:nvSpPr>
        <p:spPr>
          <a:xfrm>
            <a:off x="1060704" y="5303520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Krajina: _________________________________________</a:t>
            </a:r>
            <a:endParaRPr lang="en-US" sz="920" dirty="0"/>
          </a:p>
        </p:txBody>
      </p:sp>
      <p:sp>
        <p:nvSpPr>
          <p:cNvPr id="12" name="Text 10"/>
          <p:cNvSpPr/>
          <p:nvPr/>
        </p:nvSpPr>
        <p:spPr>
          <a:xfrm>
            <a:off x="1060704" y="5596128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Rok reportingu: _______________________________</a:t>
            </a:r>
            <a:endParaRPr lang="en-US" sz="920" dirty="0"/>
          </a:p>
        </p:txBody>
      </p:sp>
      <p:sp>
        <p:nvSpPr>
          <p:cNvPr id="13" name="Text 11"/>
          <p:cNvSpPr/>
          <p:nvPr/>
        </p:nvSpPr>
        <p:spPr>
          <a:xfrm>
            <a:off x="1060704" y="5888736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Dátum: __________________________________________</a:t>
            </a:r>
            <a:endParaRPr lang="en-US" sz="920" dirty="0"/>
          </a:p>
        </p:txBody>
      </p:sp>
      <p:sp>
        <p:nvSpPr>
          <p:cNvPr id="14" name="Shape 12"/>
          <p:cNvSpPr/>
          <p:nvPr/>
        </p:nvSpPr>
        <p:spPr>
          <a:xfrm>
            <a:off x="896112" y="6419088"/>
            <a:ext cx="5751576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60704" y="6547104"/>
            <a:ext cx="21945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Obsiahnuté dokumenty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060704" y="6803136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Environmentálny report</a:t>
            </a:r>
            <a:endParaRPr lang="en-US" sz="880" dirty="0"/>
          </a:p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Sociálne a riadiace informácie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896112" y="7644384"/>
            <a:ext cx="5751576" cy="2139696"/>
          </a:xfrm>
          <a:prstGeom prst="roundRect">
            <a:avLst>
              <a:gd name="adj" fmla="val 3419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0704" y="77724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Poznámka k rámcu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060704" y="7973568"/>
            <a:ext cx="5449824" cy="67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Tento dokument vychádza zo zjednodušeného prístupu k reportovaniu udržateľnosti pre menšie firmy v súlade s rámcom VSME Basic.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1060704" y="8705088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Tento balík môžete použiť na: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1060704" y="8887968"/>
            <a:ext cx="5449824" cy="85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ESG skríning dodávateľa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hodnotenia udržateľnosti zo strany bánk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informačné požiadavky investorov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všeobecnú transparentnosť udržateľnosti</a:t>
            </a:r>
            <a:endParaRPr lang="en-US" sz="8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VSME Basic ESG zverejnenie pre menšie firmy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Formát pripravený pre dodávateľský reťazec so zjednodušenou terminológiou v súlade s VSME Basic.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914400"/>
          </a:xfrm>
          <a:prstGeom prst="roundRect">
            <a:avLst>
              <a:gd name="adj" fmla="val 800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645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Účel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1993392"/>
            <a:ext cx="6172200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Tento dokument poskytuje praktický formát na reportovanie sociálnych a riadiacich informácií pre menšie firmy, v súlade s prístupom VSME Basic a bežnými očakávaniami ESG skríningu dodávateľov.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48640" y="2761488"/>
            <a:ext cx="6446520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76656" y="287121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Sekcia: Vyhlásenie manažmentu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76656" y="3054096"/>
            <a:ext cx="6163056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Spoločnosť si uvedomuje dôležitosť zodpovedných environmentálnych, sociálnych a riadiacich postupov. Tento dokument prináša súhrn ESG informácií za dané obdobie reportingu.</a:t>
            </a:r>
            <a:endParaRPr lang="en-US" sz="840" dirty="0"/>
          </a:p>
        </p:txBody>
      </p:sp>
      <p:sp>
        <p:nvSpPr>
          <p:cNvPr id="11" name="Text 9"/>
          <p:cNvSpPr/>
          <p:nvPr/>
        </p:nvSpPr>
        <p:spPr>
          <a:xfrm>
            <a:off x="676656" y="3602736"/>
            <a:ext cx="40233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Doplňujúce vyhlásenie manažmentu (voliteľné):</a:t>
            </a:r>
            <a:endParaRPr lang="en-US" sz="860" dirty="0"/>
          </a:p>
        </p:txBody>
      </p:sp>
      <p:sp>
        <p:nvSpPr>
          <p:cNvPr id="12" name="Text 10"/>
          <p:cNvSpPr/>
          <p:nvPr/>
        </p:nvSpPr>
        <p:spPr>
          <a:xfrm>
            <a:off x="676656" y="37673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[Textové pole - max. 5-6 viet]</a:t>
            </a:r>
            <a:endParaRPr lang="en-US" sz="780" dirty="0"/>
          </a:p>
        </p:txBody>
      </p:sp>
      <p:sp>
        <p:nvSpPr>
          <p:cNvPr id="13" name="Shape 11"/>
          <p:cNvSpPr/>
          <p:nvPr/>
        </p:nvSpPr>
        <p:spPr>
          <a:xfrm>
            <a:off x="676656" y="3968496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76656" y="418795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76656" y="440740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76656" y="4626864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76656" y="4846320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48640" y="5468112"/>
            <a:ext cx="6446520" cy="2157984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5577840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Sekcia: Rozsah reportingu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76656" y="5760720"/>
            <a:ext cx="6163056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Toto ESG zverejnenie pokrýva prevádzkové činnosti spoločnosti za nižšie uvedené obdobie reportingu.</a:t>
            </a:r>
            <a:endParaRPr lang="en-US" sz="840" dirty="0"/>
          </a:p>
        </p:txBody>
      </p:sp>
      <p:sp>
        <p:nvSpPr>
          <p:cNvPr id="21" name="Text 19"/>
          <p:cNvSpPr/>
          <p:nvPr/>
        </p:nvSpPr>
        <p:spPr>
          <a:xfrm>
            <a:off x="676656" y="6089904"/>
            <a:ext cx="21945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Rok reportingu: ______</a:t>
            </a:r>
            <a:endParaRPr lang="en-US" sz="860" dirty="0"/>
          </a:p>
        </p:txBody>
      </p:sp>
      <p:sp>
        <p:nvSpPr>
          <p:cNvPr id="22" name="Text 20"/>
          <p:cNvSpPr/>
          <p:nvPr/>
        </p:nvSpPr>
        <p:spPr>
          <a:xfrm>
            <a:off x="676656" y="6309360"/>
            <a:ext cx="34747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Krajina / krajiny pôsobenia: ______</a:t>
            </a:r>
            <a:endParaRPr lang="en-US" sz="860" dirty="0"/>
          </a:p>
        </p:txBody>
      </p:sp>
      <p:sp>
        <p:nvSpPr>
          <p:cNvPr id="23" name="Text 21"/>
          <p:cNvSpPr/>
          <p:nvPr/>
        </p:nvSpPr>
        <p:spPr>
          <a:xfrm>
            <a:off x="676656" y="6528816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Voliteľný opis: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676656" y="674827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76656" y="696772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7168896"/>
            <a:ext cx="616305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Príklad: Toto zverejnenie pokrýva činnosti spoločnosti na Slovensku za rok reportingu 2025.</a:t>
            </a:r>
            <a:endParaRPr lang="en-US" sz="780" dirty="0"/>
          </a:p>
        </p:txBody>
      </p:sp>
      <p:sp>
        <p:nvSpPr>
          <p:cNvPr id="27" name="Shape 25"/>
          <p:cNvSpPr/>
          <p:nvPr/>
        </p:nvSpPr>
        <p:spPr>
          <a:xfrm>
            <a:off x="548640" y="777240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76656" y="7882128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Poznámka k rámcu</a:t>
            </a:r>
            <a:endParaRPr lang="en-US" sz="960" dirty="0"/>
          </a:p>
        </p:txBody>
      </p:sp>
      <p:sp>
        <p:nvSpPr>
          <p:cNvPr id="29" name="Text 27"/>
          <p:cNvSpPr/>
          <p:nvPr/>
        </p:nvSpPr>
        <p:spPr>
          <a:xfrm>
            <a:off x="676656" y="8065008"/>
            <a:ext cx="56692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Označenie dokumentu: Balík ESG zverejnenia pre menšie firmy (v súlade s VSME Basic)</a:t>
            </a:r>
            <a:endParaRPr lang="en-US" sz="840" dirty="0"/>
          </a:p>
        </p:txBody>
      </p:sp>
      <p:sp>
        <p:nvSpPr>
          <p:cNvPr id="30" name="Text 28"/>
          <p:cNvSpPr/>
          <p:nvPr/>
        </p:nvSpPr>
        <p:spPr>
          <a:xfrm>
            <a:off x="676656" y="8247888"/>
            <a:ext cx="616305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Tento dokument vychádza zo zjednodušeného prístupu k reportovaniu udržateľnosti pre menšie firmy v súlade s rámcom VSME Basic.</a:t>
            </a:r>
            <a:endParaRPr lang="en-US" sz="8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1 a Sekcia 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Informácie o spoločnosti + profil zamestnancov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1 - Informácie o spoločnosti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644652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619048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Názov spoločnosti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676656" y="2432304"/>
            <a:ext cx="619048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7665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Rok reportingu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7665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84048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6849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Krajina / krajiny pôsobenia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96849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3419856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76656" y="3493008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2 - Profil zamestnancov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548640" y="3785616"/>
            <a:ext cx="6446520" cy="950976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3895344"/>
            <a:ext cx="6172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Celkový počet zamestnancov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676656" y="4114800"/>
            <a:ext cx="617220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76656" y="4297680"/>
            <a:ext cx="6172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Zdroj dôkazov (voliteľné): [] mzdový systém   [] HR záznamy   [] účtovníctvo   [] iné: _____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Zamestnanci podľa typu pracovného pomeru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76656" y="513892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Zamestnanci na dobu neurčitú: _____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76656" y="532180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Dočasní zamestnanci: _____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384048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 Zamestnanci podľa pohlavia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3968496" y="51023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Muži: _____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26694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Ženy: _____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3968496" y="5431536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Iné / nechcem uviesť: _____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48640" y="5961888"/>
            <a:ext cx="6446520" cy="2414016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76656" y="6071616"/>
            <a:ext cx="6217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7. Ak spoločnosť pôsobí vo viacerých krajinách, uveďte rozdelenie zamestnancov</a:t>
            </a:r>
            <a:endParaRPr lang="en-US" sz="9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76656" y="6345936"/>
          <a:ext cx="6190488" cy="1920240"/>
        </p:xfrm>
        <a:graphic>
          <a:graphicData uri="http://schemas.openxmlformats.org/drawingml/2006/table">
            <a:tbl>
              <a:tblPr/>
              <a:tblGrid>
                <a:gridCol w="2063496"/>
                <a:gridCol w="2063496"/>
                <a:gridCol w="2063496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Krajina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Zamestnanci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Referencia na dôkazy (voliteľné)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3 a Sekcia 4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Bezpečnosť a ochrana zdravia + mzdy a vzdelávanie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3 - Bezpečnosť a ochrana zdravia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8. Počet pracovných úrazov za rok reportingu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676656" y="2523744"/>
            <a:ext cx="2907792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6656" y="267004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Zdroj dôkazov (voliteľné): [] HSE register  [] HR záznamy  [] poistné záznamy</a:t>
            </a:r>
            <a:endParaRPr lang="en-US" sz="770" dirty="0"/>
          </a:p>
        </p:txBody>
      </p:sp>
      <p:sp>
        <p:nvSpPr>
          <p:cNvPr id="11" name="Shape 9"/>
          <p:cNvSpPr/>
          <p:nvPr/>
        </p:nvSpPr>
        <p:spPr>
          <a:xfrm>
            <a:off x="548640" y="3255264"/>
            <a:ext cx="315468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6656" y="3364992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9. Počet smrteľných pracovných úrazov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76656" y="3602736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3986784"/>
            <a:ext cx="315468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76656" y="4096512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10. Má spoločnosť základné pravidlá alebo postupy BOZP?</a:t>
            </a:r>
            <a:endParaRPr lang="en-US" sz="860" dirty="0"/>
          </a:p>
        </p:txBody>
      </p:sp>
      <p:sp>
        <p:nvSpPr>
          <p:cNvPr id="16" name="Text 14"/>
          <p:cNvSpPr/>
          <p:nvPr/>
        </p:nvSpPr>
        <p:spPr>
          <a:xfrm>
            <a:off x="676656" y="44988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Áno    [] Nie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84048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96849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4 - Mzdy a vzdelávanie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840480" y="2084832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11. Dostávajú všetci zamestnanci aspoň zákonnú minimálnu mzdu v krajine zamestnania?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3968496" y="261518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Áno    [] Nie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840480" y="3273552"/>
            <a:ext cx="315468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968496" y="3383280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12. Priemerný počet hodín vzdelávania na zamestnanca za rok (orientačne)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3968496" y="3694176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_____ hodín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3968496" y="385876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Zdroj dôkazov (voliteľné): [] HR záznamy o školeniach  [] interný log školení  [] odhad</a:t>
            </a:r>
            <a:endParaRPr lang="en-US" sz="770" dirty="0"/>
          </a:p>
        </p:txBody>
      </p:sp>
      <p:sp>
        <p:nvSpPr>
          <p:cNvPr id="26" name="Shape 24"/>
          <p:cNvSpPr/>
          <p:nvPr/>
        </p:nvSpPr>
        <p:spPr>
          <a:xfrm>
            <a:off x="3840480" y="4480560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590288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13. Sú zamestnanci zastúpení odbormi alebo kolektívnymi zmluvami?</a:t>
            </a:r>
            <a:endParaRPr lang="en-US" sz="860" dirty="0"/>
          </a:p>
        </p:txBody>
      </p:sp>
      <p:sp>
        <p:nvSpPr>
          <p:cNvPr id="28" name="Text 26"/>
          <p:cNvSpPr/>
          <p:nvPr/>
        </p:nvSpPr>
        <p:spPr>
          <a:xfrm>
            <a:off x="3968496" y="49560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Áno    [] Nie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175504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 áno: odhadované pokrytie ______ %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548640" y="5724144"/>
            <a:ext cx="6446520" cy="2651760"/>
          </a:xfrm>
          <a:prstGeom prst="roundRect">
            <a:avLst>
              <a:gd name="adj" fmla="val 275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76656" y="5833872"/>
            <a:ext cx="61264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Upresnenia pre dodávateľský reťazec (voliteľné, odporúčané)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676656" y="6053328"/>
            <a:ext cx="6163056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H&amp;S: priložte alebo referencujte register incidentov za rok reportingu.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Mzdový súlad: uveďte mzdovú kontrolu alebo externú revíziu miezd.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Hodiny školení: uveďte zdrojový systém (HRIS/LMS/manuálny log).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Kolektívne vyjednávanie: uveďte rozsah, z ktorého je vypočítané percento pokrytia.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Udržiavajte definície stabilné medzi rokmi; pri zmene uveďte dôvod.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5 - Riadenie a súlad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Základné kontroly riadenia + náležitá starostlivosť v dodávateľskom reťazci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6576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Sekcia 5 - Riadenie a súlad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14. Má spoločnosť interné pravidlá/politiky pre korupciu alebo úplatkárstvo?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676656" y="2651760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Áno    [] Nie</a:t>
            </a:r>
            <a:endParaRPr lang="en-US" sz="840" dirty="0"/>
          </a:p>
        </p:txBody>
      </p:sp>
      <p:sp>
        <p:nvSpPr>
          <p:cNvPr id="10" name="Text 8"/>
          <p:cNvSpPr/>
          <p:nvPr/>
        </p:nvSpPr>
        <p:spPr>
          <a:xfrm>
            <a:off x="676656" y="2852928"/>
            <a:ext cx="2926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(Ak neexistuje formálna politika, základný právny súlad je postačujúci.)</a:t>
            </a:r>
            <a:endParaRPr lang="en-US" sz="760" dirty="0"/>
          </a:p>
        </p:txBody>
      </p:sp>
      <p:sp>
        <p:nvSpPr>
          <p:cNvPr id="11" name="Shape 9"/>
          <p:cNvSpPr/>
          <p:nvPr/>
        </p:nvSpPr>
        <p:spPr>
          <a:xfrm>
            <a:off x="384048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6849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15. Boli v roku reportingu právoplatné odsúdenia/pokuty za korupciu alebo úplatkárstvo?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3968496" y="2651760"/>
            <a:ext cx="28346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Nie - 0 odsúdení / 0 pokút    [] Áno</a:t>
            </a:r>
            <a:endParaRPr lang="en-US" sz="840" dirty="0"/>
          </a:p>
        </p:txBody>
      </p:sp>
      <p:sp>
        <p:nvSpPr>
          <p:cNvPr id="14" name="Text 12"/>
          <p:cNvSpPr/>
          <p:nvPr/>
        </p:nvSpPr>
        <p:spPr>
          <a:xfrm>
            <a:off x="3968496" y="28529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 áno: Odsúdenia _____    Celkové pokuty _____</a:t>
            </a:r>
            <a:endParaRPr lang="en-US" sz="840" dirty="0"/>
          </a:p>
        </p:txBody>
      </p:sp>
      <p:sp>
        <p:nvSpPr>
          <p:cNvPr id="15" name="Shape 13"/>
          <p:cNvSpPr/>
          <p:nvPr/>
        </p:nvSpPr>
        <p:spPr>
          <a:xfrm>
            <a:off x="54864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16. Dodržiava spoločnosť národné pracovné zákony o detskej a nútenej práci?</a:t>
            </a:r>
            <a:endParaRPr lang="en-US" sz="830" dirty="0"/>
          </a:p>
        </p:txBody>
      </p:sp>
      <p:sp>
        <p:nvSpPr>
          <p:cNvPr id="17" name="Text 15"/>
          <p:cNvSpPr/>
          <p:nvPr/>
        </p:nvSpPr>
        <p:spPr>
          <a:xfrm>
            <a:off x="676656" y="4059936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Áno    [] Nie</a:t>
            </a:r>
            <a:endParaRPr lang="en-US" sz="840" dirty="0"/>
          </a:p>
        </p:txBody>
      </p:sp>
      <p:sp>
        <p:nvSpPr>
          <p:cNvPr id="18" name="Text 16"/>
          <p:cNvSpPr/>
          <p:nvPr/>
        </p:nvSpPr>
        <p:spPr>
          <a:xfrm>
            <a:off x="676656" y="4261104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(Dodržiavanie národnej legislatívy sa pri menších firmách považuje za postačujúce.)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84048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17. Kto je v spoločnosti zodpovedný za environmentálne alebo udržateľnostné témy?</a:t>
            </a:r>
            <a:endParaRPr lang="en-US" sz="830" dirty="0"/>
          </a:p>
        </p:txBody>
      </p:sp>
      <p:sp>
        <p:nvSpPr>
          <p:cNvPr id="21" name="Text 19"/>
          <p:cNvSpPr/>
          <p:nvPr/>
        </p:nvSpPr>
        <p:spPr>
          <a:xfrm>
            <a:off x="3968496" y="4041648"/>
            <a:ext cx="29260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Vlastník / riaditeľ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Prevádzkový manažér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Formálne neurčené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5102352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5212080"/>
            <a:ext cx="61264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18. Zaväzuje sa spoločnosť dodržiavať príslušné environmentálne a pracovné zákony?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676656" y="55595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Áno    [] Nie</a:t>
            </a:r>
            <a:endParaRPr lang="en-US" sz="840" dirty="0"/>
          </a:p>
        </p:txBody>
      </p:sp>
      <p:sp>
        <p:nvSpPr>
          <p:cNvPr id="25" name="Shape 23"/>
          <p:cNvSpPr/>
          <p:nvPr/>
        </p:nvSpPr>
        <p:spPr>
          <a:xfrm>
            <a:off x="548640" y="6236208"/>
            <a:ext cx="6446520" cy="2139696"/>
          </a:xfrm>
          <a:prstGeom prst="roundRect">
            <a:avLst>
              <a:gd name="adj" fmla="val 341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634593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4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Usmernenia pre dodávateľský reťazec (odporúčané)</a:t>
            </a:r>
            <a:endParaRPr lang="en-US" sz="940" dirty="0"/>
          </a:p>
        </p:txBody>
      </p:sp>
      <p:sp>
        <p:nvSpPr>
          <p:cNvPr id="27" name="Text 25"/>
          <p:cNvSpPr/>
          <p:nvPr/>
        </p:nvSpPr>
        <p:spPr>
          <a:xfrm>
            <a:off x="676656" y="6565392"/>
            <a:ext cx="6163056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Odpovede udržiavajte faktické a naviazané na interné záznamy.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Pri každom 'Nie' doplňte krátke nápravné opatrenie a cieľový dátum.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Vo všetkých zverejneniach používajte rovnaký rozsah reportingu a rovnaký rok.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Udržiavajte právne a HR referencie dostupné pre kontrolu odberateľom.</a:t>
            </a:r>
            <a:endParaRPr lang="en-US" sz="8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Potvrdenie manažmentu a odovzdanie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Finálne potvrdenie a detaily podkladového balíka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1847088"/>
          </a:xfrm>
          <a:prstGeom prst="roundRect">
            <a:avLst>
              <a:gd name="adj" fmla="val 396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Potvrdenie manažmentu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2029968"/>
            <a:ext cx="6126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Spoločnosť potvrdzuje, že informácie uvedené v tomto zverejnení vychádzajú z interných záznamov dostupných v čase reportingu.</a:t>
            </a:r>
            <a:endParaRPr lang="en-US" sz="880" dirty="0"/>
          </a:p>
        </p:txBody>
      </p:sp>
      <p:sp>
        <p:nvSpPr>
          <p:cNvPr id="8" name="Text 6"/>
          <p:cNvSpPr/>
          <p:nvPr/>
        </p:nvSpPr>
        <p:spPr>
          <a:xfrm>
            <a:off x="676656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Meno: ______________________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2834640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Pozícia: ______________________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983480" y="2450592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Dátum: ______________________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676656" y="272491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Podpis: ______________________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548640" y="3730752"/>
            <a:ext cx="6446520" cy="1627632"/>
          </a:xfrm>
          <a:prstGeom prst="roundRect">
            <a:avLst>
              <a:gd name="adj" fmla="val 4494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76656" y="3840480"/>
            <a:ext cx="914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Poznámka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76656" y="4041648"/>
            <a:ext cx="6163056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Tento dokument vychádza zo zjednodušeného prístupu k reportovaniu udržateľnosti pre menšie firmy v súlade s rámcom VSME Basic.</a:t>
            </a:r>
            <a:endParaRPr lang="en-US" sz="860" dirty="0"/>
          </a:p>
          <a:p>
            <a:pPr indent="0" marL="0">
              <a:buNone/>
            </a:pPr>
            <a:endParaRPr lang="en-US" sz="860" dirty="0"/>
          </a:p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Tento dokument je určený ako ESG zverejnenie pre menšie firmy a nepredstavuje kompletný report podľa CSRD / ESRS.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548640" y="5522976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5632704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Voliteľné polia pre odberateľa (odporúčané)</a:t>
            </a:r>
            <a:endParaRPr lang="en-US" sz="920" dirty="0"/>
          </a:p>
        </p:txBody>
      </p:sp>
      <p:sp>
        <p:nvSpPr>
          <p:cNvPr id="17" name="Text 15"/>
          <p:cNvSpPr/>
          <p:nvPr/>
        </p:nvSpPr>
        <p:spPr>
          <a:xfrm>
            <a:off x="676656" y="5907024"/>
            <a:ext cx="6144768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Kód dodávateľa: ______    Zákazník: ______    Vyplnil: ______    Dátum kontroly: ______</a:t>
            </a:r>
            <a:endParaRPr lang="en-US" sz="840" dirty="0"/>
          </a:p>
        </p:txBody>
      </p:sp>
      <p:sp>
        <p:nvSpPr>
          <p:cNvPr id="18" name="Shape 16"/>
          <p:cNvSpPr/>
          <p:nvPr/>
        </p:nvSpPr>
        <p:spPr>
          <a:xfrm>
            <a:off x="548640" y="6675120"/>
            <a:ext cx="6446520" cy="1700784"/>
          </a:xfrm>
          <a:prstGeom prst="roundRect">
            <a:avLst>
              <a:gd name="adj" fmla="val 4301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6784848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Kontrolný zoznam odovzdávaného balíka (voliteľné)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676656" y="7004304"/>
            <a:ext cx="6144768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Zložka dôkazov/referencia: _______________________________________________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Výpis z miezd alebo HR report (pre Q4)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HSE / evidencia incidentov (pre Q8)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Report zdroja školení alebo poznámka k odhadu (pre Q12)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Právna referencia / súlad (pre Q14-Q18)</a:t>
            </a:r>
            <a:endParaRPr lang="en-US" sz="8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EnvironmentalReport.eu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ESG Disclosure Package Template</dc:title>
  <dc:subject>SME ESG Disclosure Package (VSME Basic-aligned)</dc:subject>
  <dc:creator>EnvironmentalReport.eu</dc:creator>
  <cp:lastModifiedBy>EnvironmentalReport.eu</cp:lastModifiedBy>
  <cp:revision>1</cp:revision>
  <dcterms:created xsi:type="dcterms:W3CDTF">2026-03-16T14:39:21Z</dcterms:created>
  <dcterms:modified xsi:type="dcterms:W3CDTF">2026-03-16T14:39:21Z</dcterms:modified>
</cp:coreProperties>
</file>